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66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7714F-4634-4C75-83EE-79F4360D6B1D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7E024-56A8-4B51-9CE8-6FF3B2B37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43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7E024-56A8-4B51-9CE8-6FF3B2B3733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28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6543675"/>
            <a:ext cx="121920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A793-8EDA-4B1F-8F0F-0FAEB66ADFB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9DF2-F5AC-4234-B98E-B4352B31A40A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6613883"/>
            <a:ext cx="1238250" cy="1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4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A793-8EDA-4B1F-8F0F-0FAEB66ADFB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9DF2-F5AC-4234-B98E-B4352B31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83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A793-8EDA-4B1F-8F0F-0FAEB66ADFB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9DF2-F5AC-4234-B98E-B4352B31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82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6543675"/>
            <a:ext cx="121920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A793-8EDA-4B1F-8F0F-0FAEB66ADFB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9DF2-F5AC-4234-B98E-B4352B31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31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6543675"/>
            <a:ext cx="121920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A793-8EDA-4B1F-8F0F-0FAEB66ADFB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9DF2-F5AC-4234-B98E-B4352B31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28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A793-8EDA-4B1F-8F0F-0FAEB66ADFB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9DF2-F5AC-4234-B98E-B4352B31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860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A793-8EDA-4B1F-8F0F-0FAEB66ADFB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9DF2-F5AC-4234-B98E-B4352B31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96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A793-8EDA-4B1F-8F0F-0FAEB66ADFB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9DF2-F5AC-4234-B98E-B4352B31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60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A793-8EDA-4B1F-8F0F-0FAEB66ADFB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9DF2-F5AC-4234-B98E-B4352B31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54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A793-8EDA-4B1F-8F0F-0FAEB66ADFB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9DF2-F5AC-4234-B98E-B4352B31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32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A793-8EDA-4B1F-8F0F-0FAEB66ADFB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9DF2-F5AC-4234-B98E-B4352B31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00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CA793-8EDA-4B1F-8F0F-0FAEB66ADFB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29DF2-F5AC-4234-B98E-B4352B31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95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work.go.kr/youthjob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.go.kr/youthjo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6850" y="2152650"/>
            <a:ext cx="9220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a비타민" panose="02020600000000000000" pitchFamily="18" charset="-127"/>
                <a:ea typeface="a비타민" panose="02020600000000000000" pitchFamily="18" charset="-127"/>
              </a:rPr>
              <a:t>청년일자리도약장려금</a:t>
            </a:r>
            <a:r>
              <a:rPr lang="ko-KR" altLang="en-US" sz="4800" dirty="0">
                <a:latin typeface="a비타민" panose="02020600000000000000" pitchFamily="18" charset="-127"/>
                <a:ea typeface="a비타민" panose="02020600000000000000" pitchFamily="18" charset="-127"/>
              </a:rPr>
              <a:t> </a:t>
            </a:r>
            <a:endParaRPr lang="en-US" altLang="ko-KR" sz="4800" dirty="0">
              <a:latin typeface="a비타민" panose="02020600000000000000" pitchFamily="18" charset="-127"/>
              <a:ea typeface="a비타민" panose="02020600000000000000" pitchFamily="18" charset="-127"/>
            </a:endParaRPr>
          </a:p>
          <a:p>
            <a:pPr algn="ctr"/>
            <a:r>
              <a:rPr lang="ko-KR" altLang="en-US" sz="4800" dirty="0">
                <a:latin typeface="a비타민" panose="02020600000000000000" pitchFamily="18" charset="-127"/>
                <a:ea typeface="a비타민" panose="02020600000000000000" pitchFamily="18" charset="-127"/>
              </a:rPr>
              <a:t>참여신청 방법안내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C53BBE4-B6BF-4E78-82AD-A140A7433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7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67725" cy="6534150"/>
          </a:xfrm>
          <a:prstGeom prst="rect">
            <a:avLst/>
          </a:prstGeom>
        </p:spPr>
      </p:pic>
      <p:sp>
        <p:nvSpPr>
          <p:cNvPr id="5" name="Rectangle 18"/>
          <p:cNvSpPr/>
          <p:nvPr/>
        </p:nvSpPr>
        <p:spPr>
          <a:xfrm>
            <a:off x="8467725" y="1"/>
            <a:ext cx="3724274" cy="6534149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1. </a:t>
            </a:r>
            <a:r>
              <a:rPr lang="ko-KR" altLang="en-US" sz="1100" b="1">
                <a:solidFill>
                  <a:srgbClr val="000000"/>
                </a:solidFill>
              </a:rPr>
              <a:t>지원제외 기업</a:t>
            </a:r>
            <a:r>
              <a:rPr lang="en-US" altLang="ko-KR" sz="1100" b="1" dirty="0">
                <a:solidFill>
                  <a:srgbClr val="000000"/>
                </a:solidFill>
              </a:rPr>
              <a:t>(</a:t>
            </a:r>
            <a:r>
              <a:rPr lang="ko-KR" altLang="en-US" sz="1100" b="1">
                <a:solidFill>
                  <a:srgbClr val="000000"/>
                </a:solidFill>
              </a:rPr>
              <a:t>해당여부 체크</a:t>
            </a:r>
            <a:r>
              <a:rPr lang="en-US" altLang="ko-KR" sz="1100" b="1" dirty="0">
                <a:solidFill>
                  <a:srgbClr val="000000"/>
                </a:solidFill>
              </a:rPr>
              <a:t>)</a:t>
            </a:r>
          </a:p>
          <a:p>
            <a:pPr indent="368935">
              <a:lnSpc>
                <a:spcPts val="1330"/>
              </a:lnSpc>
            </a:pPr>
            <a:r>
              <a:rPr lang="en-US" altLang="ko-KR" sz="1100" dirty="0">
                <a:solidFill>
                  <a:srgbClr val="000000"/>
                </a:solidFill>
              </a:rPr>
              <a:t>∙ “</a:t>
            </a:r>
            <a:r>
              <a:rPr lang="ko-KR" altLang="en-US" sz="1100">
                <a:solidFill>
                  <a:srgbClr val="000000"/>
                </a:solidFill>
              </a:rPr>
              <a:t>예</a:t>
            </a:r>
            <a:r>
              <a:rPr lang="en-US" altLang="ko-KR" sz="1100" dirty="0">
                <a:solidFill>
                  <a:srgbClr val="000000"/>
                </a:solidFill>
              </a:rPr>
              <a:t>”</a:t>
            </a:r>
            <a:r>
              <a:rPr lang="ko-KR" altLang="en-US" sz="1100">
                <a:solidFill>
                  <a:srgbClr val="000000"/>
                </a:solidFill>
              </a:rPr>
              <a:t>를 선택한 항목이 </a:t>
            </a:r>
            <a:r>
              <a:rPr lang="en-US" altLang="ko-KR" sz="1100" dirty="0">
                <a:solidFill>
                  <a:srgbClr val="000000"/>
                </a:solidFill>
              </a:rPr>
              <a:t>1</a:t>
            </a:r>
            <a:r>
              <a:rPr lang="ko-KR" altLang="en-US" sz="1100">
                <a:solidFill>
                  <a:srgbClr val="000000"/>
                </a:solidFill>
              </a:rPr>
              <a:t>개 이상 있는 경우</a:t>
            </a:r>
            <a:r>
              <a:rPr lang="en-US" altLang="ko-KR" sz="1100" dirty="0">
                <a:solidFill>
                  <a:srgbClr val="000000"/>
                </a:solidFill>
              </a:rPr>
              <a:t>, </a:t>
            </a:r>
            <a:r>
              <a:rPr lang="ko-KR" altLang="en-US" sz="1100">
                <a:solidFill>
                  <a:srgbClr val="000000"/>
                </a:solidFill>
              </a:rPr>
              <a:t>신청불가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>
              <a:lnSpc>
                <a:spcPts val="1200"/>
              </a:lnSpc>
            </a:pPr>
            <a:endParaRPr lang="en-US" altLang="ko-KR" sz="1200" dirty="0"/>
          </a:p>
        </p:txBody>
      </p:sp>
      <p:sp>
        <p:nvSpPr>
          <p:cNvPr id="6" name="타원 5"/>
          <p:cNvSpPr/>
          <p:nvPr/>
        </p:nvSpPr>
        <p:spPr>
          <a:xfrm>
            <a:off x="7305567" y="523875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</a:t>
            </a:r>
            <a:endParaRPr lang="ko-KR" altLang="en-US" sz="1400">
              <a:solidFill>
                <a:schemeClr val="bg1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323850" y="1514475"/>
            <a:ext cx="37909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  <a:p>
            <a:pPr algn="ctr"/>
            <a:r>
              <a:rPr lang="ko-KR" altLang="en-US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기업참여신청방법</a:t>
            </a:r>
            <a:r>
              <a:rPr lang="en-US" altLang="ko-KR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(7)</a:t>
            </a:r>
            <a:endParaRPr lang="ko-KR" altLang="en-US" spc="300">
              <a:latin typeface="a아티스트M" panose="02020600000000000000" pitchFamily="18" charset="-127"/>
              <a:ea typeface="a아티스트M" panose="02020600000000000000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37201A3-552D-47DA-9856-4E354F010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1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467725" cy="6534150"/>
          </a:xfrm>
          <a:prstGeom prst="rect">
            <a:avLst/>
          </a:prstGeom>
        </p:spPr>
      </p:pic>
      <p:sp>
        <p:nvSpPr>
          <p:cNvPr id="5" name="Rectangle 18"/>
          <p:cNvSpPr/>
          <p:nvPr/>
        </p:nvSpPr>
        <p:spPr>
          <a:xfrm>
            <a:off x="8467725" y="1"/>
            <a:ext cx="3724274" cy="6534149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1. </a:t>
            </a:r>
            <a:r>
              <a:rPr lang="ko-KR" altLang="en-US" sz="1100" b="1">
                <a:solidFill>
                  <a:srgbClr val="000000"/>
                </a:solidFill>
              </a:rPr>
              <a:t>지원제외 청년</a:t>
            </a:r>
            <a:r>
              <a:rPr lang="en-US" altLang="ko-KR" sz="1100" b="1" dirty="0">
                <a:solidFill>
                  <a:srgbClr val="000000"/>
                </a:solidFill>
              </a:rPr>
              <a:t>(</a:t>
            </a:r>
            <a:r>
              <a:rPr lang="ko-KR" altLang="en-US" sz="1100" b="1">
                <a:solidFill>
                  <a:srgbClr val="000000"/>
                </a:solidFill>
              </a:rPr>
              <a:t>해당여부 체크</a:t>
            </a:r>
            <a:r>
              <a:rPr lang="en-US" altLang="ko-KR" sz="1100" b="1" dirty="0">
                <a:solidFill>
                  <a:srgbClr val="000000"/>
                </a:solidFill>
              </a:rPr>
              <a:t>)</a:t>
            </a:r>
          </a:p>
          <a:p>
            <a:pPr indent="368935">
              <a:lnSpc>
                <a:spcPts val="1330"/>
              </a:lnSpc>
            </a:pPr>
            <a:r>
              <a:rPr lang="en-US" altLang="ko-KR" sz="1100" dirty="0">
                <a:solidFill>
                  <a:srgbClr val="000000"/>
                </a:solidFill>
              </a:rPr>
              <a:t>∙ </a:t>
            </a:r>
            <a:r>
              <a:rPr lang="ko-KR" altLang="en-US" sz="1100" spc="-150">
                <a:solidFill>
                  <a:srgbClr val="000000"/>
                </a:solidFill>
              </a:rPr>
              <a:t>기업담당자가 향후 지원대상이 될 청년의 지원자격을</a:t>
            </a:r>
            <a:r>
              <a:rPr lang="en-US" altLang="ko-KR" sz="1100" spc="-150" dirty="0">
                <a:solidFill>
                  <a:srgbClr val="000000"/>
                </a:solidFill>
              </a:rPr>
              <a:t> </a:t>
            </a:r>
            <a:r>
              <a:rPr lang="ko-KR" altLang="en-US" sz="1100" spc="-150">
                <a:solidFill>
                  <a:srgbClr val="000000"/>
                </a:solidFill>
              </a:rPr>
              <a:t>확인</a:t>
            </a:r>
            <a:endParaRPr lang="en-US" altLang="ko-KR" sz="1100" spc="-15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ko-KR" altLang="en-US" sz="1100" spc="-150" dirty="0">
                <a:solidFill>
                  <a:srgbClr val="000000"/>
                </a:solidFill>
              </a:rPr>
              <a:t>    하였음을 표시하는 절차입니다</a:t>
            </a:r>
            <a:r>
              <a:rPr lang="en-US" altLang="ko-KR" sz="1100" spc="-150" dirty="0">
                <a:solidFill>
                  <a:srgbClr val="000000"/>
                </a:solidFill>
              </a:rPr>
              <a:t>.</a:t>
            </a: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dirty="0">
                <a:solidFill>
                  <a:srgbClr val="000000"/>
                </a:solidFill>
              </a:rPr>
              <a:t>∙ </a:t>
            </a:r>
            <a:r>
              <a:rPr lang="ko-KR" altLang="en-US" sz="1100">
                <a:solidFill>
                  <a:srgbClr val="000000"/>
                </a:solidFill>
              </a:rPr>
              <a:t>확인에 체크하지 않은 항목이 </a:t>
            </a:r>
            <a:r>
              <a:rPr lang="en-US" altLang="ko-KR" sz="1100" dirty="0">
                <a:solidFill>
                  <a:srgbClr val="000000"/>
                </a:solidFill>
              </a:rPr>
              <a:t>1</a:t>
            </a:r>
            <a:r>
              <a:rPr lang="ko-KR" altLang="en-US" sz="1100">
                <a:solidFill>
                  <a:srgbClr val="000000"/>
                </a:solidFill>
              </a:rPr>
              <a:t>개 이상 있는 경우</a:t>
            </a:r>
            <a:r>
              <a:rPr lang="en-US" altLang="ko-KR" sz="1100" dirty="0">
                <a:solidFill>
                  <a:srgbClr val="000000"/>
                </a:solidFill>
              </a:rPr>
              <a:t>,</a:t>
            </a:r>
          </a:p>
          <a:p>
            <a:pPr indent="368935">
              <a:lnSpc>
                <a:spcPts val="1330"/>
              </a:lnSpc>
            </a:pPr>
            <a:r>
              <a:rPr lang="en-US" altLang="ko-KR" sz="1100" dirty="0">
                <a:solidFill>
                  <a:srgbClr val="000000"/>
                </a:solidFill>
              </a:rPr>
              <a:t>  </a:t>
            </a:r>
            <a:r>
              <a:rPr lang="ko-KR" altLang="en-US" sz="1100">
                <a:solidFill>
                  <a:srgbClr val="000000"/>
                </a:solidFill>
              </a:rPr>
              <a:t>신청불가</a:t>
            </a: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FF0000"/>
                </a:solidFill>
              </a:rPr>
              <a:t>- </a:t>
            </a:r>
            <a:r>
              <a:rPr lang="ko-KR" altLang="en-US" sz="1100" b="1">
                <a:solidFill>
                  <a:srgbClr val="FF0000"/>
                </a:solidFill>
              </a:rPr>
              <a:t>해당 사항을 반드시 읽어보신 후</a:t>
            </a:r>
            <a:r>
              <a:rPr lang="en-US" altLang="ko-KR" sz="1100" b="1" dirty="0">
                <a:solidFill>
                  <a:srgbClr val="FF0000"/>
                </a:solidFill>
              </a:rPr>
              <a:t>, </a:t>
            </a:r>
            <a:r>
              <a:rPr lang="ko-KR" altLang="en-US" sz="1100" b="1">
                <a:solidFill>
                  <a:srgbClr val="FF0000"/>
                </a:solidFill>
              </a:rPr>
              <a:t>체크 바랍니다</a:t>
            </a:r>
            <a:r>
              <a:rPr lang="en-US" altLang="ko-KR" sz="1100" b="1" dirty="0">
                <a:solidFill>
                  <a:srgbClr val="FF0000"/>
                </a:solidFill>
              </a:rPr>
              <a:t>.</a:t>
            </a: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2. “</a:t>
            </a:r>
            <a:r>
              <a:rPr lang="ko-KR" altLang="en-US" sz="1100" b="1">
                <a:solidFill>
                  <a:srgbClr val="000000"/>
                </a:solidFill>
              </a:rPr>
              <a:t>아니오</a:t>
            </a:r>
            <a:r>
              <a:rPr lang="en-US" altLang="ko-KR" sz="1100" b="1" dirty="0">
                <a:solidFill>
                  <a:srgbClr val="000000"/>
                </a:solidFill>
              </a:rPr>
              <a:t>”</a:t>
            </a:r>
            <a:r>
              <a:rPr lang="ko-KR" altLang="en-US" sz="1100" b="1">
                <a:solidFill>
                  <a:srgbClr val="000000"/>
                </a:solidFill>
              </a:rPr>
              <a:t>선택 시</a:t>
            </a:r>
            <a:r>
              <a:rPr lang="en-US" altLang="ko-KR" sz="1100" b="1" dirty="0">
                <a:solidFill>
                  <a:srgbClr val="000000"/>
                </a:solidFill>
              </a:rPr>
              <a:t>, </a:t>
            </a:r>
            <a:r>
              <a:rPr lang="ko-KR" altLang="en-US" sz="1100" b="1">
                <a:solidFill>
                  <a:srgbClr val="000000"/>
                </a:solidFill>
              </a:rPr>
              <a:t>신청 불가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>
              <a:lnSpc>
                <a:spcPts val="1200"/>
              </a:lnSpc>
            </a:pPr>
            <a:endParaRPr lang="en-US" altLang="ko-KR" sz="1200" dirty="0"/>
          </a:p>
        </p:txBody>
      </p:sp>
      <p:sp>
        <p:nvSpPr>
          <p:cNvPr id="6" name="타원 5"/>
          <p:cNvSpPr/>
          <p:nvPr/>
        </p:nvSpPr>
        <p:spPr>
          <a:xfrm>
            <a:off x="6981717" y="152400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6600717" y="5924550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  <a:p>
            <a:pPr algn="ctr"/>
            <a:r>
              <a:rPr lang="ko-KR" altLang="en-US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기업참여신청방법</a:t>
            </a:r>
            <a:r>
              <a:rPr lang="en-US" altLang="ko-KR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(8)</a:t>
            </a:r>
            <a:endParaRPr lang="ko-KR" altLang="en-US" spc="300">
              <a:latin typeface="a아티스트M" panose="02020600000000000000" pitchFamily="18" charset="-127"/>
              <a:ea typeface="a아티스트M" panose="02020600000000000000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BE410B7-0345-44F6-86EC-BEEFB54EA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96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67725" cy="65246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8100" y="0"/>
            <a:ext cx="8372475" cy="59912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18"/>
          <p:cNvSpPr/>
          <p:nvPr/>
        </p:nvSpPr>
        <p:spPr>
          <a:xfrm>
            <a:off x="8467725" y="1"/>
            <a:ext cx="3724274" cy="6524624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1. </a:t>
            </a:r>
            <a:r>
              <a:rPr lang="ko-KR" altLang="en-US" sz="1100" b="1">
                <a:solidFill>
                  <a:srgbClr val="000000"/>
                </a:solidFill>
              </a:rPr>
              <a:t>개인정보 수집 이용에 대한 동의서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dirty="0">
                <a:solidFill>
                  <a:srgbClr val="000000"/>
                </a:solidFill>
              </a:rPr>
              <a:t>∙ </a:t>
            </a:r>
            <a:r>
              <a:rPr lang="ko-KR" altLang="en-US" sz="1100">
                <a:solidFill>
                  <a:srgbClr val="000000"/>
                </a:solidFill>
              </a:rPr>
              <a:t>사업주명 및 주민등록번호 기재</a:t>
            </a: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dirty="0">
                <a:solidFill>
                  <a:srgbClr val="000000"/>
                </a:solidFill>
              </a:rPr>
              <a:t>∙ “</a:t>
            </a:r>
            <a:r>
              <a:rPr lang="ko-KR" altLang="en-US" sz="1100">
                <a:solidFill>
                  <a:srgbClr val="000000"/>
                </a:solidFill>
              </a:rPr>
              <a:t>동의합니다</a:t>
            </a:r>
            <a:r>
              <a:rPr lang="en-US" altLang="ko-KR" sz="1100" dirty="0">
                <a:solidFill>
                  <a:srgbClr val="000000"/>
                </a:solidFill>
              </a:rPr>
              <a:t>” </a:t>
            </a:r>
            <a:r>
              <a:rPr lang="ko-KR" altLang="en-US" sz="1100">
                <a:solidFill>
                  <a:srgbClr val="000000"/>
                </a:solidFill>
              </a:rPr>
              <a:t>미체크 시</a:t>
            </a:r>
            <a:r>
              <a:rPr lang="en-US" altLang="ko-KR" sz="1100" dirty="0">
                <a:solidFill>
                  <a:srgbClr val="000000"/>
                </a:solidFill>
              </a:rPr>
              <a:t>, </a:t>
            </a:r>
            <a:r>
              <a:rPr lang="ko-KR" altLang="en-US" sz="1100">
                <a:solidFill>
                  <a:srgbClr val="000000"/>
                </a:solidFill>
              </a:rPr>
              <a:t>신청불가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2. </a:t>
            </a:r>
            <a:r>
              <a:rPr lang="ko-KR" altLang="en-US" sz="1100" b="1">
                <a:solidFill>
                  <a:srgbClr val="000000"/>
                </a:solidFill>
              </a:rPr>
              <a:t>참여신청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dirty="0">
                <a:solidFill>
                  <a:srgbClr val="000000"/>
                </a:solidFill>
              </a:rPr>
              <a:t>∙ </a:t>
            </a:r>
            <a:r>
              <a:rPr lang="ko-KR" altLang="en-US" sz="1100">
                <a:solidFill>
                  <a:srgbClr val="000000"/>
                </a:solidFill>
              </a:rPr>
              <a:t>위의 </a:t>
            </a:r>
            <a:r>
              <a:rPr lang="en-US" altLang="ko-KR" sz="1100" dirty="0">
                <a:solidFill>
                  <a:srgbClr val="000000"/>
                </a:solidFill>
              </a:rPr>
              <a:t>*(</a:t>
            </a:r>
            <a:r>
              <a:rPr lang="ko-KR" altLang="en-US" sz="1100">
                <a:solidFill>
                  <a:srgbClr val="000000"/>
                </a:solidFill>
              </a:rPr>
              <a:t>필수항목</a:t>
            </a:r>
            <a:r>
              <a:rPr lang="en-US" altLang="ko-KR" sz="1100" dirty="0">
                <a:solidFill>
                  <a:srgbClr val="000000"/>
                </a:solidFill>
              </a:rPr>
              <a:t>)</a:t>
            </a:r>
            <a:r>
              <a:rPr lang="ko-KR" altLang="en-US" sz="1100">
                <a:solidFill>
                  <a:srgbClr val="000000"/>
                </a:solidFill>
              </a:rPr>
              <a:t>이 모두 작성된 경우 신청 가능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>
              <a:lnSpc>
                <a:spcPts val="1200"/>
              </a:lnSpc>
            </a:pPr>
            <a:endParaRPr lang="en-US" altLang="ko-KR" sz="1200" dirty="0"/>
          </a:p>
        </p:txBody>
      </p:sp>
      <p:sp>
        <p:nvSpPr>
          <p:cNvPr id="6" name="타원 5"/>
          <p:cNvSpPr/>
          <p:nvPr/>
        </p:nvSpPr>
        <p:spPr>
          <a:xfrm>
            <a:off x="7824679" y="114300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72199" y="6067425"/>
            <a:ext cx="1087201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172199" y="6138862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  <a:p>
            <a:pPr algn="ctr"/>
            <a:r>
              <a:rPr lang="ko-KR" altLang="en-US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기업참여신청방법</a:t>
            </a:r>
            <a:r>
              <a:rPr lang="en-US" altLang="ko-KR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(9)</a:t>
            </a:r>
            <a:endParaRPr lang="ko-KR" altLang="en-US" spc="300">
              <a:latin typeface="a아티스트M" panose="02020600000000000000" pitchFamily="18" charset="-127"/>
              <a:ea typeface="a아티스트M" panose="02020600000000000000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DEB6988-8499-4F65-865E-320C64AA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97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2624137"/>
            <a:ext cx="8763000" cy="14954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E669209-1218-4A29-A4BE-D459C7A36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8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371600" y="3343275"/>
            <a:ext cx="790575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8"/>
          <p:cNvSpPr/>
          <p:nvPr/>
        </p:nvSpPr>
        <p:spPr>
          <a:xfrm>
            <a:off x="8467725" y="1"/>
            <a:ext cx="3724274" cy="6534149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1. </a:t>
            </a:r>
            <a:r>
              <a:rPr lang="ko-KR" altLang="en-US" sz="1100" b="1">
                <a:solidFill>
                  <a:srgbClr val="000000"/>
                </a:solidFill>
              </a:rPr>
              <a:t>청년일자리창출지원 사업누리집 홈페이지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   (</a:t>
            </a:r>
            <a:r>
              <a:rPr lang="en-US" altLang="ko-KR" sz="1100" b="1" dirty="0">
                <a:solidFill>
                  <a:srgbClr val="000000"/>
                </a:solidFill>
                <a:hlinkClick r:id="rId2"/>
              </a:rPr>
              <a:t>www.work.go.kr/youthjob</a:t>
            </a:r>
            <a:r>
              <a:rPr lang="en-US" altLang="ko-KR" sz="1100" b="1" dirty="0">
                <a:solidFill>
                  <a:srgbClr val="000000"/>
                </a:solidFill>
              </a:rPr>
              <a:t>)</a:t>
            </a:r>
            <a:r>
              <a:rPr lang="ko-KR" altLang="en-US" sz="1100" b="1">
                <a:solidFill>
                  <a:srgbClr val="000000"/>
                </a:solidFill>
              </a:rPr>
              <a:t> 접속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2. </a:t>
            </a:r>
            <a:r>
              <a:rPr lang="ko-KR" altLang="en-US" sz="1100" b="1">
                <a:solidFill>
                  <a:srgbClr val="000000"/>
                </a:solidFill>
              </a:rPr>
              <a:t>기업 로그인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22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3. </a:t>
            </a:r>
            <a:r>
              <a:rPr lang="ko-KR" altLang="en-US" sz="1100" b="1">
                <a:solidFill>
                  <a:srgbClr val="000000"/>
                </a:solidFill>
              </a:rPr>
              <a:t>마이페이지 </a:t>
            </a:r>
            <a:r>
              <a:rPr lang="en-US" altLang="ko-KR" sz="1100" b="1" dirty="0">
                <a:solidFill>
                  <a:srgbClr val="000000"/>
                </a:solidFill>
              </a:rPr>
              <a:t>-</a:t>
            </a:r>
            <a:r>
              <a:rPr lang="ko-KR" altLang="en-US" sz="1100" b="1">
                <a:solidFill>
                  <a:srgbClr val="000000"/>
                </a:solidFill>
              </a:rPr>
              <a:t> 사업참여관리</a:t>
            </a:r>
            <a:r>
              <a:rPr lang="en-US" altLang="ko-KR" sz="1100" b="1" dirty="0">
                <a:solidFill>
                  <a:srgbClr val="000000"/>
                </a:solidFill>
              </a:rPr>
              <a:t>(</a:t>
            </a:r>
            <a:r>
              <a:rPr lang="ko-KR" altLang="en-US" sz="1100" b="1">
                <a:solidFill>
                  <a:srgbClr val="000000"/>
                </a:solidFill>
              </a:rPr>
              <a:t>도약장려금</a:t>
            </a:r>
            <a:r>
              <a:rPr lang="en-US" altLang="ko-KR" sz="1100" b="1" dirty="0">
                <a:solidFill>
                  <a:srgbClr val="000000"/>
                </a:solidFill>
              </a:rPr>
              <a:t>)</a:t>
            </a:r>
            <a:r>
              <a:rPr lang="ko-KR" altLang="en-US" sz="1100" b="1">
                <a:solidFill>
                  <a:srgbClr val="000000"/>
                </a:solidFill>
              </a:rPr>
              <a:t> 클릭</a:t>
            </a:r>
            <a:endParaRPr lang="en-US" altLang="ko-KR" sz="900" b="1" dirty="0">
              <a:solidFill>
                <a:srgbClr val="FF0000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81087" y="3195637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  <a:p>
            <a:pPr algn="ctr"/>
            <a:r>
              <a:rPr lang="ko-KR" altLang="en-US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채용자 명단통보 절차</a:t>
            </a:r>
            <a:r>
              <a:rPr lang="en-US" altLang="ko-KR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(1)</a:t>
            </a:r>
            <a:endParaRPr lang="ko-KR" altLang="en-US" spc="300">
              <a:latin typeface="a아티스트M" panose="02020600000000000000" pitchFamily="18" charset="-127"/>
              <a:ea typeface="a아티스트M" panose="02020600000000000000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"/>
            <a:ext cx="8467725" cy="652938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476874" y="1162050"/>
            <a:ext cx="1504951" cy="17145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124450" y="1133475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</a:t>
            </a:r>
            <a:endParaRPr lang="ko-KR" altLang="en-US" sz="1400">
              <a:solidFill>
                <a:schemeClr val="bg1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A339EE5-D515-43B5-A60C-E3C5CC65D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7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371600" y="3343275"/>
            <a:ext cx="790575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8"/>
          <p:cNvSpPr/>
          <p:nvPr/>
        </p:nvSpPr>
        <p:spPr>
          <a:xfrm>
            <a:off x="8467725" y="1"/>
            <a:ext cx="3724274" cy="6534149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1. </a:t>
            </a:r>
            <a:r>
              <a:rPr lang="ko-KR" altLang="en-US" sz="1100" b="1">
                <a:solidFill>
                  <a:srgbClr val="000000"/>
                </a:solidFill>
              </a:rPr>
              <a:t>채용자명단관리 클릭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2. </a:t>
            </a:r>
            <a:r>
              <a:rPr lang="ko-KR" altLang="en-US" sz="1100" b="1">
                <a:solidFill>
                  <a:srgbClr val="000000"/>
                </a:solidFill>
              </a:rPr>
              <a:t>채용자명단제출 클릭</a:t>
            </a:r>
            <a:endParaRPr lang="en-US" altLang="ko-KR" sz="900" b="1" dirty="0">
              <a:solidFill>
                <a:srgbClr val="FF0000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81087" y="3195637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  <a:p>
            <a:pPr algn="ctr"/>
            <a:r>
              <a:rPr lang="ko-KR" altLang="en-US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채용자 명단통보 절차</a:t>
            </a:r>
            <a:r>
              <a:rPr lang="en-US" altLang="ko-KR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(2)</a:t>
            </a:r>
            <a:endParaRPr lang="ko-KR" altLang="en-US" spc="300">
              <a:latin typeface="a아티스트M" panose="02020600000000000000" pitchFamily="18" charset="-127"/>
              <a:ea typeface="a아티스트M" panose="02020600000000000000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476874" y="1162050"/>
            <a:ext cx="1504951" cy="17145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124450" y="1133475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</a:t>
            </a:r>
            <a:endParaRPr lang="ko-KR" altLang="en-US" sz="140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8467723" cy="653414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876424" y="3629025"/>
            <a:ext cx="1743076" cy="51434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1924049" y="3767136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334249" y="5469924"/>
            <a:ext cx="885826" cy="258461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5486400"/>
            <a:ext cx="3676650" cy="314325"/>
          </a:xfrm>
          <a:prstGeom prst="rect">
            <a:avLst/>
          </a:prstGeom>
        </p:spPr>
      </p:pic>
      <p:sp>
        <p:nvSpPr>
          <p:cNvPr id="15" name="타원 14"/>
          <p:cNvSpPr/>
          <p:nvPr/>
        </p:nvSpPr>
        <p:spPr>
          <a:xfrm>
            <a:off x="6981825" y="5491161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</a:t>
            </a:r>
            <a:endParaRPr lang="ko-KR" altLang="en-US" sz="1400">
              <a:solidFill>
                <a:schemeClr val="bg1"/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49BA8A4-6E8A-4C70-83D0-244939E91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67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/>
          <p:nvPr/>
        </p:nvSpPr>
        <p:spPr>
          <a:xfrm>
            <a:off x="8467725" y="1"/>
            <a:ext cx="3724274" cy="6534149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1. </a:t>
            </a:r>
            <a:r>
              <a:rPr lang="ko-KR" altLang="en-US" sz="1100" b="1">
                <a:solidFill>
                  <a:srgbClr val="000000"/>
                </a:solidFill>
              </a:rPr>
              <a:t>사업장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dirty="0">
                <a:solidFill>
                  <a:srgbClr val="000000"/>
                </a:solidFill>
              </a:rPr>
              <a:t>∙ </a:t>
            </a:r>
            <a:r>
              <a:rPr lang="ko-KR" altLang="en-US" sz="1100">
                <a:solidFill>
                  <a:srgbClr val="000000"/>
                </a:solidFill>
              </a:rPr>
              <a:t>대표 사업장 또는 관련 사업장 선택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2. </a:t>
            </a:r>
            <a:r>
              <a:rPr lang="ko-KR" altLang="en-US" sz="1100" b="1">
                <a:solidFill>
                  <a:srgbClr val="000000"/>
                </a:solidFill>
              </a:rPr>
              <a:t>채용일</a:t>
            </a:r>
            <a:r>
              <a:rPr lang="en-US" altLang="ko-KR" sz="1100" b="1" dirty="0">
                <a:solidFill>
                  <a:srgbClr val="000000"/>
                </a:solidFill>
              </a:rPr>
              <a:t>, </a:t>
            </a:r>
            <a:r>
              <a:rPr lang="ko-KR" altLang="en-US" sz="1100" b="1">
                <a:solidFill>
                  <a:srgbClr val="000000"/>
                </a:solidFill>
              </a:rPr>
              <a:t>채용종료일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900" dirty="0">
                <a:solidFill>
                  <a:srgbClr val="000000"/>
                </a:solidFill>
              </a:rPr>
              <a:t>∙  </a:t>
            </a:r>
            <a:r>
              <a:rPr lang="ko-KR" altLang="en-US" sz="1100">
                <a:solidFill>
                  <a:srgbClr val="000000"/>
                </a:solidFill>
              </a:rPr>
              <a:t>채용일</a:t>
            </a:r>
            <a:r>
              <a:rPr lang="en-US" altLang="ko-KR" sz="1100" dirty="0">
                <a:solidFill>
                  <a:srgbClr val="000000"/>
                </a:solidFill>
              </a:rPr>
              <a:t>: </a:t>
            </a:r>
            <a:r>
              <a:rPr lang="ko-KR" altLang="en-US" sz="1100">
                <a:solidFill>
                  <a:srgbClr val="000000"/>
                </a:solidFill>
              </a:rPr>
              <a:t>채용완료자</a:t>
            </a:r>
            <a:r>
              <a:rPr lang="en-US" altLang="ko-KR" sz="1100" dirty="0">
                <a:solidFill>
                  <a:srgbClr val="000000"/>
                </a:solidFill>
              </a:rPr>
              <a:t>(</a:t>
            </a:r>
            <a:r>
              <a:rPr lang="ko-KR" altLang="en-US" sz="1100">
                <a:solidFill>
                  <a:srgbClr val="000000"/>
                </a:solidFill>
              </a:rPr>
              <a:t>지원대상자</a:t>
            </a:r>
            <a:r>
              <a:rPr lang="en-US" altLang="ko-KR" sz="1100" dirty="0">
                <a:solidFill>
                  <a:srgbClr val="000000"/>
                </a:solidFill>
              </a:rPr>
              <a:t>) </a:t>
            </a:r>
            <a:r>
              <a:rPr lang="ko-KR" altLang="en-US" sz="1100">
                <a:solidFill>
                  <a:srgbClr val="000000"/>
                </a:solidFill>
              </a:rPr>
              <a:t>채용일 기재</a:t>
            </a: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900" dirty="0">
                <a:solidFill>
                  <a:srgbClr val="000000"/>
                </a:solidFill>
              </a:rPr>
              <a:t>∙  </a:t>
            </a:r>
            <a:r>
              <a:rPr lang="ko-KR" altLang="en-US" sz="1100">
                <a:solidFill>
                  <a:srgbClr val="000000"/>
                </a:solidFill>
              </a:rPr>
              <a:t>채용종료일</a:t>
            </a:r>
            <a:r>
              <a:rPr lang="en-US" altLang="ko-KR" sz="1100" dirty="0">
                <a:solidFill>
                  <a:srgbClr val="000000"/>
                </a:solidFill>
              </a:rPr>
              <a:t>: </a:t>
            </a:r>
            <a:r>
              <a:rPr lang="ko-KR" altLang="en-US" sz="1100">
                <a:solidFill>
                  <a:srgbClr val="000000"/>
                </a:solidFill>
              </a:rPr>
              <a:t>정규직채용자는 미기재</a:t>
            </a: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000" dirty="0">
                <a:solidFill>
                  <a:srgbClr val="000000"/>
                </a:solidFill>
              </a:rPr>
              <a:t> - </a:t>
            </a:r>
            <a:r>
              <a:rPr lang="ko-KR" altLang="en-US" sz="1000">
                <a:solidFill>
                  <a:srgbClr val="000000"/>
                </a:solidFill>
              </a:rPr>
              <a:t>기간제근로자의 경우</a:t>
            </a:r>
            <a:r>
              <a:rPr lang="en-US" altLang="ko-KR" sz="1000" dirty="0">
                <a:solidFill>
                  <a:srgbClr val="000000"/>
                </a:solidFill>
              </a:rPr>
              <a:t>, </a:t>
            </a:r>
            <a:r>
              <a:rPr lang="ko-KR" altLang="en-US" sz="1000">
                <a:solidFill>
                  <a:srgbClr val="000000"/>
                </a:solidFill>
              </a:rPr>
              <a:t>정규직 전환일자를 기재</a:t>
            </a:r>
            <a:endParaRPr lang="en-US" altLang="ko-KR" sz="10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0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0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8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3. </a:t>
            </a:r>
            <a:r>
              <a:rPr lang="ko-KR" altLang="en-US" sz="1100" b="1">
                <a:solidFill>
                  <a:srgbClr val="000000"/>
                </a:solidFill>
              </a:rPr>
              <a:t>채용계획</a:t>
            </a:r>
            <a:r>
              <a:rPr lang="en-US" altLang="ko-KR" sz="1100" b="1" dirty="0">
                <a:solidFill>
                  <a:srgbClr val="000000"/>
                </a:solidFill>
              </a:rPr>
              <a:t>, </a:t>
            </a:r>
            <a:r>
              <a:rPr lang="ko-KR" altLang="en-US" sz="1100" b="1">
                <a:solidFill>
                  <a:srgbClr val="000000"/>
                </a:solidFill>
              </a:rPr>
              <a:t>근로시간</a:t>
            </a:r>
            <a:r>
              <a:rPr lang="en-US" altLang="ko-KR" sz="1100" b="1" dirty="0">
                <a:solidFill>
                  <a:srgbClr val="000000"/>
                </a:solidFill>
              </a:rPr>
              <a:t>, </a:t>
            </a:r>
            <a:r>
              <a:rPr lang="ko-KR" altLang="en-US" sz="1100" b="1">
                <a:solidFill>
                  <a:srgbClr val="000000"/>
                </a:solidFill>
              </a:rPr>
              <a:t>월보수액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dirty="0">
                <a:solidFill>
                  <a:srgbClr val="000000"/>
                </a:solidFill>
              </a:rPr>
              <a:t>∙  </a:t>
            </a:r>
            <a:r>
              <a:rPr lang="ko-KR" altLang="en-US" sz="1100" spc="-150">
                <a:solidFill>
                  <a:srgbClr val="000000"/>
                </a:solidFill>
              </a:rPr>
              <a:t>기존의 참여신청 당시 채용계획 불러오기 제공</a:t>
            </a:r>
            <a:endParaRPr lang="en-US" altLang="ko-KR" sz="1100" spc="-15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900" dirty="0">
                <a:solidFill>
                  <a:srgbClr val="000000"/>
                </a:solidFill>
              </a:rPr>
              <a:t>∙  </a:t>
            </a:r>
            <a:r>
              <a:rPr lang="en-US" altLang="ko-KR" sz="1100" dirty="0">
                <a:solidFill>
                  <a:srgbClr val="000000"/>
                </a:solidFill>
              </a:rPr>
              <a:t> </a:t>
            </a:r>
            <a:r>
              <a:rPr lang="ko-KR" altLang="en-US" sz="1100">
                <a:solidFill>
                  <a:srgbClr val="000000"/>
                </a:solidFill>
              </a:rPr>
              <a:t>기존 채용계획과 다를 시</a:t>
            </a:r>
            <a:r>
              <a:rPr lang="en-US" altLang="ko-KR" sz="1100" dirty="0">
                <a:solidFill>
                  <a:srgbClr val="000000"/>
                </a:solidFill>
              </a:rPr>
              <a:t>, </a:t>
            </a:r>
            <a:r>
              <a:rPr lang="ko-KR" altLang="en-US" sz="1100">
                <a:solidFill>
                  <a:srgbClr val="000000"/>
                </a:solidFill>
              </a:rPr>
              <a:t>수정 가능</a:t>
            </a: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4. </a:t>
            </a:r>
            <a:r>
              <a:rPr lang="ko-KR" altLang="en-US" sz="1100" b="1">
                <a:solidFill>
                  <a:srgbClr val="000000"/>
                </a:solidFill>
              </a:rPr>
              <a:t>취업애로유형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900" dirty="0">
                <a:solidFill>
                  <a:srgbClr val="000000"/>
                </a:solidFill>
              </a:rPr>
              <a:t>∙  </a:t>
            </a:r>
            <a:r>
              <a:rPr lang="ko-KR" altLang="en-US" sz="1100">
                <a:solidFill>
                  <a:srgbClr val="000000"/>
                </a:solidFill>
              </a:rPr>
              <a:t>청년 별 </a:t>
            </a:r>
            <a:r>
              <a:rPr lang="en-US" altLang="ko-KR" sz="1100" dirty="0">
                <a:solidFill>
                  <a:srgbClr val="000000"/>
                </a:solidFill>
              </a:rPr>
              <a:t>[</a:t>
            </a:r>
            <a:r>
              <a:rPr lang="ko-KR" altLang="en-US" sz="1100">
                <a:solidFill>
                  <a:srgbClr val="000000"/>
                </a:solidFill>
              </a:rPr>
              <a:t>취업애로 유형</a:t>
            </a:r>
            <a:r>
              <a:rPr lang="en-US" altLang="ko-KR" sz="1100" dirty="0">
                <a:solidFill>
                  <a:srgbClr val="000000"/>
                </a:solidFill>
              </a:rPr>
              <a:t>]</a:t>
            </a:r>
            <a:r>
              <a:rPr lang="ko-KR" altLang="en-US" sz="1100">
                <a:solidFill>
                  <a:srgbClr val="000000"/>
                </a:solidFill>
              </a:rPr>
              <a:t> 선택</a:t>
            </a: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dirty="0">
                <a:solidFill>
                  <a:srgbClr val="000000"/>
                </a:solidFill>
              </a:rPr>
              <a:t>-6</a:t>
            </a:r>
            <a:r>
              <a:rPr lang="ko-KR" altLang="en-US" sz="1100">
                <a:solidFill>
                  <a:srgbClr val="000000"/>
                </a:solidFill>
              </a:rPr>
              <a:t>개월 이상 실업</a:t>
            </a:r>
            <a:r>
              <a:rPr lang="en-US" altLang="ko-KR" sz="1100" dirty="0">
                <a:solidFill>
                  <a:srgbClr val="000000"/>
                </a:solidFill>
              </a:rPr>
              <a:t>: </a:t>
            </a:r>
          </a:p>
          <a:p>
            <a:pPr indent="368935">
              <a:lnSpc>
                <a:spcPts val="1330"/>
              </a:lnSpc>
            </a:pPr>
            <a:r>
              <a:rPr lang="en-US" altLang="ko-KR" sz="1100" spc="-150" dirty="0">
                <a:solidFill>
                  <a:srgbClr val="000000"/>
                </a:solidFill>
              </a:rPr>
              <a:t> </a:t>
            </a:r>
            <a:r>
              <a:rPr lang="ko-KR" altLang="en-US" sz="1100" spc="-150">
                <a:solidFill>
                  <a:srgbClr val="000000"/>
                </a:solidFill>
              </a:rPr>
              <a:t>직전 사업장에서 퇴사 후 연속하여 </a:t>
            </a:r>
            <a:r>
              <a:rPr lang="en-US" altLang="ko-KR" sz="1100" spc="-150" dirty="0">
                <a:solidFill>
                  <a:srgbClr val="000000"/>
                </a:solidFill>
              </a:rPr>
              <a:t>6</a:t>
            </a:r>
            <a:r>
              <a:rPr lang="ko-KR" altLang="en-US" sz="1100" spc="-150">
                <a:solidFill>
                  <a:srgbClr val="000000"/>
                </a:solidFill>
              </a:rPr>
              <a:t>개월 실업상태이어야 함</a:t>
            </a:r>
            <a:endParaRPr lang="en-US" altLang="ko-KR" sz="1100" spc="-15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spc="-15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dirty="0">
                <a:solidFill>
                  <a:srgbClr val="000000"/>
                </a:solidFill>
              </a:rPr>
              <a:t>-</a:t>
            </a:r>
            <a:r>
              <a:rPr lang="ko-KR" altLang="en-US" sz="1100">
                <a:solidFill>
                  <a:srgbClr val="000000"/>
                </a:solidFill>
              </a:rPr>
              <a:t>고졸이하 학력</a:t>
            </a: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spc="-150" dirty="0">
                <a:solidFill>
                  <a:srgbClr val="000000"/>
                </a:solidFill>
              </a:rPr>
              <a:t> </a:t>
            </a:r>
            <a:r>
              <a:rPr lang="ko-KR" altLang="en-US" sz="1100" spc="-150">
                <a:solidFill>
                  <a:srgbClr val="000000"/>
                </a:solidFill>
              </a:rPr>
              <a:t>채용일 당시 기준으로 고졸이하 </a:t>
            </a:r>
            <a:r>
              <a:rPr lang="en-US" altLang="ko-KR" sz="1100" spc="-150" dirty="0">
                <a:solidFill>
                  <a:srgbClr val="000000"/>
                </a:solidFill>
              </a:rPr>
              <a:t>(</a:t>
            </a:r>
            <a:r>
              <a:rPr lang="ko-KR" altLang="en-US" sz="1100" spc="-150">
                <a:solidFill>
                  <a:srgbClr val="000000"/>
                </a:solidFill>
              </a:rPr>
              <a:t>재학신분은 신청불가</a:t>
            </a:r>
            <a:r>
              <a:rPr lang="en-US" altLang="ko-KR" sz="1100" spc="-150" dirty="0">
                <a:solidFill>
                  <a:srgbClr val="000000"/>
                </a:solidFill>
              </a:rPr>
              <a:t>)</a:t>
            </a:r>
          </a:p>
          <a:p>
            <a:pPr indent="368935">
              <a:lnSpc>
                <a:spcPts val="1330"/>
              </a:lnSpc>
            </a:pPr>
            <a:endParaRPr lang="en-US" altLang="ko-KR" sz="1100" spc="-15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5. </a:t>
            </a:r>
            <a:r>
              <a:rPr lang="ko-KR" altLang="en-US" sz="1100" b="1">
                <a:solidFill>
                  <a:srgbClr val="000000"/>
                </a:solidFill>
              </a:rPr>
              <a:t>항목추가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900" dirty="0">
                <a:solidFill>
                  <a:srgbClr val="000000"/>
                </a:solidFill>
              </a:rPr>
              <a:t>∙  </a:t>
            </a:r>
            <a:r>
              <a:rPr lang="ko-KR" altLang="en-US" sz="1100">
                <a:solidFill>
                  <a:srgbClr val="000000"/>
                </a:solidFill>
              </a:rPr>
              <a:t>채용자 추가 시</a:t>
            </a:r>
            <a:r>
              <a:rPr lang="en-US" altLang="ko-KR" sz="1100" dirty="0">
                <a:solidFill>
                  <a:srgbClr val="000000"/>
                </a:solidFill>
              </a:rPr>
              <a:t>, </a:t>
            </a:r>
            <a:r>
              <a:rPr lang="ko-KR" altLang="en-US" sz="1100">
                <a:solidFill>
                  <a:srgbClr val="000000"/>
                </a:solidFill>
              </a:rPr>
              <a:t>클릭</a:t>
            </a:r>
            <a:endParaRPr lang="en-US" altLang="ko-KR" sz="1100" spc="-15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700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  <a:p>
            <a:pPr algn="ctr"/>
            <a:r>
              <a:rPr lang="ko-KR" altLang="en-US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채용자 명단통보 절차</a:t>
            </a:r>
            <a:r>
              <a:rPr lang="en-US" altLang="ko-KR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(3)</a:t>
            </a:r>
            <a:endParaRPr lang="ko-KR" altLang="en-US" spc="300">
              <a:latin typeface="a아티스트M" panose="02020600000000000000" pitchFamily="18" charset="-127"/>
              <a:ea typeface="a아티스트M" panose="0202060000000000000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7"/>
            <a:ext cx="8467723" cy="6523853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359017" y="511520"/>
            <a:ext cx="2496292" cy="29579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085062" y="535629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59017" y="1484852"/>
            <a:ext cx="2512768" cy="73936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1053218" y="1633754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359017" y="2339034"/>
            <a:ext cx="6170366" cy="1087907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1053217" y="2882987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359017" y="3525133"/>
            <a:ext cx="6170366" cy="71799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1053216" y="3894095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4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8476349" y="4384079"/>
            <a:ext cx="3715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8935">
              <a:lnSpc>
                <a:spcPts val="1225"/>
              </a:lnSpc>
            </a:pPr>
            <a:r>
              <a:rPr lang="en-US" altLang="ko-KR" sz="900" b="1" dirty="0">
                <a:solidFill>
                  <a:srgbClr val="FF0000"/>
                </a:solidFill>
              </a:rPr>
              <a:t>※ </a:t>
            </a:r>
            <a:r>
              <a:rPr lang="ko-KR" altLang="en-US" sz="900" b="1">
                <a:solidFill>
                  <a:srgbClr val="FF0000"/>
                </a:solidFill>
              </a:rPr>
              <a:t>항목 별 자세한 내용은 운영지침 </a:t>
            </a:r>
            <a:r>
              <a:rPr lang="en-US" altLang="ko-KR" sz="900" b="1" dirty="0">
                <a:solidFill>
                  <a:srgbClr val="FF0000"/>
                </a:solidFill>
              </a:rPr>
              <a:t>P13 </a:t>
            </a:r>
            <a:r>
              <a:rPr lang="ko-KR" altLang="en-US" sz="900" b="1">
                <a:solidFill>
                  <a:srgbClr val="FF0000"/>
                </a:solidFill>
              </a:rPr>
              <a:t>참고</a:t>
            </a:r>
            <a:endParaRPr lang="en-US" altLang="ko-KR" sz="900" b="1" dirty="0">
              <a:solidFill>
                <a:srgbClr val="FF000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680886" y="6159826"/>
            <a:ext cx="1705233" cy="29863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6342107" y="6190082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5</a:t>
            </a:r>
            <a:endParaRPr lang="ko-KR" altLang="en-US" sz="1400">
              <a:solidFill>
                <a:schemeClr val="bg1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4C6DCE62-8842-4622-8AFA-B66BA8226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6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/>
          <p:nvPr/>
        </p:nvSpPr>
        <p:spPr>
          <a:xfrm>
            <a:off x="8467725" y="1"/>
            <a:ext cx="3724274" cy="6534149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1. </a:t>
            </a:r>
            <a:r>
              <a:rPr lang="ko-KR" altLang="en-US" sz="1100" b="1">
                <a:solidFill>
                  <a:schemeClr val="tx1"/>
                </a:solidFill>
              </a:rPr>
              <a:t>첨부서류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1) </a:t>
            </a:r>
            <a:r>
              <a:rPr lang="ko-KR" altLang="en-US" sz="1100" b="1">
                <a:solidFill>
                  <a:schemeClr val="tx1"/>
                </a:solidFill>
              </a:rPr>
              <a:t>근로계약서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2) </a:t>
            </a:r>
            <a:r>
              <a:rPr lang="ko-KR" altLang="en-US" sz="1100" b="1">
                <a:solidFill>
                  <a:schemeClr val="tx1"/>
                </a:solidFill>
              </a:rPr>
              <a:t>중소기업 지원사업 통합관리시스템 정보 활용을 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    </a:t>
            </a:r>
            <a:r>
              <a:rPr lang="ko-KR" altLang="en-US" sz="1100" b="1">
                <a:solidFill>
                  <a:schemeClr val="tx1"/>
                </a:solidFill>
              </a:rPr>
              <a:t>위한 동의서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    (</a:t>
            </a:r>
            <a:r>
              <a:rPr lang="ko-KR" altLang="en-US" sz="1100" b="1">
                <a:solidFill>
                  <a:schemeClr val="tx1"/>
                </a:solidFill>
              </a:rPr>
              <a:t>서식</a:t>
            </a:r>
            <a:r>
              <a:rPr lang="en-US" altLang="ko-KR" sz="1100" b="1" dirty="0">
                <a:solidFill>
                  <a:schemeClr val="tx1"/>
                </a:solidFill>
              </a:rPr>
              <a:t>4, </a:t>
            </a:r>
            <a:r>
              <a:rPr lang="ko-KR" altLang="en-US" sz="1100" b="1">
                <a:solidFill>
                  <a:schemeClr val="tx1"/>
                </a:solidFill>
              </a:rPr>
              <a:t>지침 </a:t>
            </a:r>
            <a:r>
              <a:rPr lang="en-US" altLang="ko-KR" sz="1100" b="1" dirty="0">
                <a:solidFill>
                  <a:schemeClr val="tx1"/>
                </a:solidFill>
              </a:rPr>
              <a:t>P122)</a:t>
            </a: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3) </a:t>
            </a:r>
            <a:r>
              <a:rPr lang="ko-KR" altLang="en-US" sz="1100" b="1">
                <a:solidFill>
                  <a:schemeClr val="tx1"/>
                </a:solidFill>
              </a:rPr>
              <a:t>최종 학력에 대한 자기 확인서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    (</a:t>
            </a:r>
            <a:r>
              <a:rPr lang="ko-KR" altLang="en-US" sz="1100" b="1">
                <a:solidFill>
                  <a:schemeClr val="tx1"/>
                </a:solidFill>
              </a:rPr>
              <a:t>서식</a:t>
            </a:r>
            <a:r>
              <a:rPr lang="en-US" altLang="ko-KR" sz="1100" b="1" dirty="0">
                <a:solidFill>
                  <a:schemeClr val="tx1"/>
                </a:solidFill>
              </a:rPr>
              <a:t>6-2, </a:t>
            </a:r>
            <a:r>
              <a:rPr lang="ko-KR" altLang="en-US" sz="1100" b="1">
                <a:solidFill>
                  <a:schemeClr val="tx1"/>
                </a:solidFill>
              </a:rPr>
              <a:t>지침 </a:t>
            </a:r>
            <a:r>
              <a:rPr lang="en-US" altLang="ko-KR" sz="1100" b="1" dirty="0">
                <a:solidFill>
                  <a:schemeClr val="tx1"/>
                </a:solidFill>
              </a:rPr>
              <a:t>P127)</a:t>
            </a: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4)</a:t>
            </a:r>
            <a:r>
              <a:rPr lang="ko-KR" altLang="en-US" sz="1100" b="1">
                <a:solidFill>
                  <a:schemeClr val="tx1"/>
                </a:solidFill>
              </a:rPr>
              <a:t> 개인정보 수집</a:t>
            </a:r>
            <a:r>
              <a:rPr lang="en-US" altLang="ko-KR" sz="1100" b="1" dirty="0">
                <a:solidFill>
                  <a:schemeClr val="tx1"/>
                </a:solidFill>
              </a:rPr>
              <a:t>,</a:t>
            </a:r>
            <a:r>
              <a:rPr lang="ko-KR" altLang="en-US" sz="1100" b="1">
                <a:solidFill>
                  <a:schemeClr val="tx1"/>
                </a:solidFill>
              </a:rPr>
              <a:t>이용</a:t>
            </a:r>
            <a:r>
              <a:rPr lang="en-US" altLang="ko-KR" sz="1100" b="1" dirty="0">
                <a:solidFill>
                  <a:schemeClr val="tx1"/>
                </a:solidFill>
              </a:rPr>
              <a:t>,</a:t>
            </a:r>
            <a:r>
              <a:rPr lang="ko-KR" altLang="en-US" sz="1100" b="1">
                <a:solidFill>
                  <a:schemeClr val="tx1"/>
                </a:solidFill>
              </a:rPr>
              <a:t>제공 및 고유식별정보 처리에 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   </a:t>
            </a:r>
            <a:r>
              <a:rPr lang="ko-KR" altLang="en-US" sz="1100" b="1">
                <a:solidFill>
                  <a:schemeClr val="tx1"/>
                </a:solidFill>
              </a:rPr>
              <a:t>관한 동의서</a:t>
            </a:r>
            <a:r>
              <a:rPr lang="en-US" altLang="ko-KR" sz="1100" b="1" dirty="0">
                <a:solidFill>
                  <a:schemeClr val="tx1"/>
                </a:solidFill>
              </a:rPr>
              <a:t>(</a:t>
            </a:r>
            <a:r>
              <a:rPr lang="ko-KR" altLang="en-US" sz="1100" b="1">
                <a:solidFill>
                  <a:schemeClr val="tx1"/>
                </a:solidFill>
              </a:rPr>
              <a:t>청년용</a:t>
            </a:r>
            <a:r>
              <a:rPr lang="en-US" altLang="ko-KR" sz="1100" b="1" dirty="0">
                <a:solidFill>
                  <a:schemeClr val="tx1"/>
                </a:solidFill>
              </a:rPr>
              <a:t>)</a:t>
            </a: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    (</a:t>
            </a:r>
            <a:r>
              <a:rPr lang="ko-KR" altLang="en-US" sz="1100" b="1">
                <a:solidFill>
                  <a:schemeClr val="tx1"/>
                </a:solidFill>
              </a:rPr>
              <a:t>서식</a:t>
            </a:r>
            <a:r>
              <a:rPr lang="en-US" altLang="ko-KR" sz="1100" b="1" dirty="0">
                <a:solidFill>
                  <a:schemeClr val="tx1"/>
                </a:solidFill>
              </a:rPr>
              <a:t>7, </a:t>
            </a:r>
            <a:r>
              <a:rPr lang="ko-KR" altLang="en-US" sz="1100" b="1">
                <a:solidFill>
                  <a:schemeClr val="tx1"/>
                </a:solidFill>
              </a:rPr>
              <a:t>지침 </a:t>
            </a:r>
            <a:r>
              <a:rPr lang="en-US" altLang="ko-KR" sz="1100" b="1" dirty="0">
                <a:solidFill>
                  <a:schemeClr val="tx1"/>
                </a:solidFill>
              </a:rPr>
              <a:t>P128)</a:t>
            </a: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FF0000"/>
                </a:solidFill>
              </a:rPr>
              <a:t>- </a:t>
            </a:r>
            <a:r>
              <a:rPr lang="ko-KR" altLang="en-US" sz="1100" b="1">
                <a:solidFill>
                  <a:srgbClr val="FF0000"/>
                </a:solidFill>
              </a:rPr>
              <a:t>서식은 진주상공회의소 홈페이지</a:t>
            </a:r>
            <a:r>
              <a:rPr lang="en-US" altLang="ko-KR" sz="1100" b="1" dirty="0">
                <a:solidFill>
                  <a:srgbClr val="FF0000"/>
                </a:solidFill>
              </a:rPr>
              <a:t>, </a:t>
            </a:r>
            <a:r>
              <a:rPr lang="ko-KR" altLang="en-US" sz="1100" b="1">
                <a:solidFill>
                  <a:srgbClr val="FF0000"/>
                </a:solidFill>
              </a:rPr>
              <a:t>운영지침을 통해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FF0000"/>
                </a:solidFill>
              </a:rPr>
              <a:t>- </a:t>
            </a:r>
            <a:r>
              <a:rPr lang="ko-KR" altLang="en-US" sz="1100" b="1">
                <a:solidFill>
                  <a:srgbClr val="FF0000"/>
                </a:solidFill>
              </a:rPr>
              <a:t>개인정보가 포함된 자료는 마스킹처리 후 등록</a:t>
            </a:r>
            <a:endParaRPr lang="en-US" altLang="ko-KR" sz="1100" b="1" dirty="0">
              <a:solidFill>
                <a:srgbClr val="FF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FF0000"/>
                </a:solidFill>
              </a:rPr>
              <a:t>  (</a:t>
            </a:r>
            <a:r>
              <a:rPr lang="ko-KR" altLang="en-US" sz="1100" b="1">
                <a:solidFill>
                  <a:srgbClr val="FF0000"/>
                </a:solidFill>
              </a:rPr>
              <a:t>주민번호 등은 가린 채로 업로드</a:t>
            </a:r>
            <a:r>
              <a:rPr lang="en-US" altLang="ko-KR" sz="1100" b="1" dirty="0">
                <a:solidFill>
                  <a:srgbClr val="FF0000"/>
                </a:solidFill>
              </a:rPr>
              <a:t>)</a:t>
            </a: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FF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FF0000"/>
                </a:solidFill>
              </a:rPr>
              <a:t>- 6</a:t>
            </a:r>
            <a:r>
              <a:rPr lang="ko-KR" altLang="en-US" sz="1100" b="1">
                <a:solidFill>
                  <a:srgbClr val="FF0000"/>
                </a:solidFill>
              </a:rPr>
              <a:t>개 이상의 파일은 압축 후 업로드 바랍니다</a:t>
            </a:r>
            <a:endParaRPr lang="en-US" altLang="ko-KR" sz="1100" b="1" dirty="0">
              <a:solidFill>
                <a:srgbClr val="FF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FF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  <a:p>
            <a:pPr algn="ctr"/>
            <a:r>
              <a:rPr lang="ko-KR" altLang="en-US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채용자 명단통보 절차</a:t>
            </a:r>
            <a:r>
              <a:rPr lang="en-US" altLang="ko-KR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(4)</a:t>
            </a:r>
            <a:endParaRPr lang="ko-KR" altLang="en-US" spc="300">
              <a:latin typeface="a아티스트M" panose="02020600000000000000" pitchFamily="18" charset="-127"/>
              <a:ea typeface="a아티스트M" panose="0202060000000000000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9" y="2247770"/>
            <a:ext cx="8385475" cy="1571625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6409554" y="3359620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747305" y="3343143"/>
            <a:ext cx="1482295" cy="238125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3587158-8FCE-4D8A-A2D2-B536EEBAE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6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371600" y="3343275"/>
            <a:ext cx="790575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8"/>
          <p:cNvSpPr/>
          <p:nvPr/>
        </p:nvSpPr>
        <p:spPr>
          <a:xfrm>
            <a:off x="8467725" y="1"/>
            <a:ext cx="3724274" cy="6534149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1. </a:t>
            </a:r>
            <a:r>
              <a:rPr lang="ko-KR" altLang="en-US" sz="1100" b="1">
                <a:solidFill>
                  <a:srgbClr val="FF0000"/>
                </a:solidFill>
              </a:rPr>
              <a:t>청년</a:t>
            </a:r>
            <a:r>
              <a:rPr lang="ko-KR" altLang="en-US" sz="1100" b="1">
                <a:solidFill>
                  <a:srgbClr val="000000"/>
                </a:solidFill>
              </a:rPr>
              <a:t>의 참여자격 제한 여부 확인</a:t>
            </a:r>
            <a:endParaRPr lang="en-US" altLang="ko-KR" sz="1100" b="1" dirty="0">
              <a:solidFill>
                <a:srgbClr val="000000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81087" y="3195637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  <a:p>
            <a:pPr algn="ctr"/>
            <a:r>
              <a:rPr lang="ko-KR" altLang="en-US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채용자 명단통보 절차</a:t>
            </a:r>
            <a:r>
              <a:rPr lang="en-US" altLang="ko-KR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(5)</a:t>
            </a:r>
            <a:endParaRPr lang="ko-KR" altLang="en-US" spc="300">
              <a:latin typeface="a아티스트M" panose="02020600000000000000" pitchFamily="18" charset="-127"/>
              <a:ea typeface="a아티스트M" panose="02020600000000000000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476874" y="1162050"/>
            <a:ext cx="1504951" cy="17145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124450" y="1133475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</a:t>
            </a:r>
            <a:endParaRPr lang="ko-KR" altLang="en-US" sz="140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048368" cy="6858000"/>
          </a:xfrm>
          <a:prstGeom prst="rect">
            <a:avLst/>
          </a:prstGeom>
        </p:spPr>
      </p:pic>
      <p:sp>
        <p:nvSpPr>
          <p:cNvPr id="12" name="타원 11"/>
          <p:cNvSpPr/>
          <p:nvPr/>
        </p:nvSpPr>
        <p:spPr>
          <a:xfrm>
            <a:off x="2066539" y="436349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</a:t>
            </a:r>
            <a:endParaRPr lang="ko-KR" altLang="en-US" sz="1400">
              <a:solidFill>
                <a:schemeClr val="bg1"/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FD17A95-A1F6-4309-9CB4-ECA6DCD83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68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371600" y="3343275"/>
            <a:ext cx="790575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8"/>
          <p:cNvSpPr/>
          <p:nvPr/>
        </p:nvSpPr>
        <p:spPr>
          <a:xfrm>
            <a:off x="8467725" y="1"/>
            <a:ext cx="3724274" cy="6534149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1. </a:t>
            </a:r>
            <a:r>
              <a:rPr lang="ko-KR" altLang="en-US" sz="1100" b="1">
                <a:solidFill>
                  <a:schemeClr val="tx1"/>
                </a:solidFill>
              </a:rPr>
              <a:t>명단제출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- </a:t>
            </a:r>
            <a:r>
              <a:rPr lang="ko-KR" altLang="en-US" sz="1100" b="1">
                <a:solidFill>
                  <a:schemeClr val="tx1"/>
                </a:solidFill>
              </a:rPr>
              <a:t>필수항목</a:t>
            </a:r>
            <a:r>
              <a:rPr lang="en-US" altLang="ko-KR" sz="1100" b="1" dirty="0">
                <a:solidFill>
                  <a:schemeClr val="tx1"/>
                </a:solidFill>
              </a:rPr>
              <a:t>(*)</a:t>
            </a:r>
            <a:r>
              <a:rPr lang="ko-KR" altLang="en-US" sz="1100" b="1">
                <a:solidFill>
                  <a:schemeClr val="tx1"/>
                </a:solidFill>
              </a:rPr>
              <a:t>이 모두 작성된 경우 제출 가능</a:t>
            </a:r>
            <a:endParaRPr lang="en-US" altLang="ko-KR" sz="1100" b="1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81087" y="3195637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  <a:p>
            <a:pPr algn="ctr"/>
            <a:r>
              <a:rPr lang="ko-KR" altLang="en-US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채용자 명단통보 절차</a:t>
            </a:r>
            <a:r>
              <a:rPr lang="en-US" altLang="ko-KR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(6)</a:t>
            </a:r>
            <a:endParaRPr lang="ko-KR" altLang="en-US" spc="300">
              <a:latin typeface="a아티스트M" panose="02020600000000000000" pitchFamily="18" charset="-127"/>
              <a:ea typeface="a아티스트M" panose="02020600000000000000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5363"/>
            <a:ext cx="8467723" cy="2419350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6162418" y="3028950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110288" y="3343276"/>
            <a:ext cx="1064869" cy="31432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8F0B448-9F04-4D17-9B66-9DD20B03F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1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910" y="270206"/>
            <a:ext cx="7990766" cy="621412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8EC83F3-02F1-45A4-A1D0-CC9D63D5E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5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/>
          <p:nvPr/>
        </p:nvSpPr>
        <p:spPr>
          <a:xfrm>
            <a:off x="8467725" y="1"/>
            <a:ext cx="3724274" cy="6534149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1. </a:t>
            </a:r>
            <a:r>
              <a:rPr lang="ko-KR" altLang="en-US" sz="1100" b="1">
                <a:solidFill>
                  <a:srgbClr val="000000"/>
                </a:solidFill>
              </a:rPr>
              <a:t>지원절차 중 </a:t>
            </a:r>
            <a:r>
              <a:rPr lang="en-US" altLang="ko-KR" sz="1100" b="1" dirty="0">
                <a:solidFill>
                  <a:schemeClr val="tx1"/>
                </a:solidFill>
              </a:rPr>
              <a:t>3~4</a:t>
            </a:r>
            <a:r>
              <a:rPr lang="ko-KR" altLang="en-US" sz="1100" b="1">
                <a:solidFill>
                  <a:schemeClr val="tx1"/>
                </a:solidFill>
              </a:rPr>
              <a:t>번 항목은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   </a:t>
            </a:r>
            <a:r>
              <a:rPr lang="ko-KR" altLang="en-US" sz="1100" b="1">
                <a:solidFill>
                  <a:schemeClr val="tx1"/>
                </a:solidFill>
              </a:rPr>
              <a:t>시스템 구축이 되는대로 별도 안내 예정입니다</a:t>
            </a:r>
            <a:r>
              <a:rPr lang="en-US" altLang="ko-KR" sz="1100" b="1" dirty="0">
                <a:solidFill>
                  <a:schemeClr val="tx1"/>
                </a:solidFill>
              </a:rPr>
              <a:t>.</a:t>
            </a: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chemeClr val="tx1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   (</a:t>
            </a:r>
            <a:r>
              <a:rPr lang="ko-KR" altLang="en-US" sz="1100" b="1">
                <a:solidFill>
                  <a:schemeClr val="tx1"/>
                </a:solidFill>
              </a:rPr>
              <a:t>최초 </a:t>
            </a:r>
            <a:r>
              <a:rPr lang="en-US" altLang="ko-KR" sz="1100" b="1" dirty="0">
                <a:solidFill>
                  <a:schemeClr val="tx1"/>
                </a:solidFill>
              </a:rPr>
              <a:t>1</a:t>
            </a:r>
            <a:r>
              <a:rPr lang="ko-KR" altLang="en-US" sz="1100" b="1">
                <a:solidFill>
                  <a:schemeClr val="tx1"/>
                </a:solidFill>
              </a:rPr>
              <a:t>회차 지원금 지급시점</a:t>
            </a:r>
            <a:r>
              <a:rPr lang="en-US" altLang="ko-KR" sz="1100" b="1" dirty="0">
                <a:solidFill>
                  <a:schemeClr val="tx1"/>
                </a:solidFill>
              </a:rPr>
              <a:t>: </a:t>
            </a:r>
            <a:r>
              <a:rPr lang="ko-KR" altLang="en-US" sz="1100" b="1">
                <a:solidFill>
                  <a:schemeClr val="tx1"/>
                </a:solidFill>
              </a:rPr>
              <a:t>채용 </a:t>
            </a:r>
            <a:r>
              <a:rPr lang="en-US" altLang="ko-KR" sz="1100" b="1" dirty="0">
                <a:solidFill>
                  <a:schemeClr val="tx1"/>
                </a:solidFill>
              </a:rPr>
              <a:t>6</a:t>
            </a:r>
            <a:r>
              <a:rPr lang="ko-KR" altLang="en-US" sz="1100" b="1">
                <a:solidFill>
                  <a:schemeClr val="tx1"/>
                </a:solidFill>
              </a:rPr>
              <a:t>개월 후</a:t>
            </a:r>
            <a:r>
              <a:rPr lang="en-US" altLang="ko-KR" sz="11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4" y="819095"/>
            <a:ext cx="6295735" cy="4895959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324105" y="3475080"/>
            <a:ext cx="6056998" cy="223997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952499" y="3475080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</a:t>
            </a:r>
            <a:endParaRPr lang="ko-KR" altLang="en-US" sz="1400">
              <a:solidFill>
                <a:schemeClr val="bg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88F644E-77AC-4E93-9663-E61AEC7D6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3587" y="1766887"/>
            <a:ext cx="8124825" cy="332422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3D1A711-59D7-4095-8675-5B0BE593B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6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2624137"/>
            <a:ext cx="8877300" cy="14954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5D1C36C-8623-472C-88AF-AB878301C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8467725" cy="653414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371600" y="3343275"/>
            <a:ext cx="790575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8"/>
          <p:cNvSpPr/>
          <p:nvPr/>
        </p:nvSpPr>
        <p:spPr>
          <a:xfrm>
            <a:off x="8467725" y="1"/>
            <a:ext cx="3724274" cy="6534149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1. </a:t>
            </a:r>
            <a:r>
              <a:rPr lang="ko-KR" altLang="en-US" sz="1100" b="1" dirty="0">
                <a:solidFill>
                  <a:srgbClr val="000000"/>
                </a:solidFill>
              </a:rPr>
              <a:t>청년일자리창출지원 </a:t>
            </a:r>
            <a:r>
              <a:rPr lang="ko-KR" altLang="en-US" sz="1100" b="1" dirty="0" err="1">
                <a:solidFill>
                  <a:srgbClr val="000000"/>
                </a:solidFill>
              </a:rPr>
              <a:t>사업누리집</a:t>
            </a:r>
            <a:r>
              <a:rPr lang="ko-KR" altLang="en-US" sz="1100" b="1" dirty="0">
                <a:solidFill>
                  <a:srgbClr val="000000"/>
                </a:solidFill>
              </a:rPr>
              <a:t> 홈페이지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   (</a:t>
            </a:r>
            <a:r>
              <a:rPr lang="en-US" altLang="ko-KR" sz="1100" b="1" dirty="0">
                <a:solidFill>
                  <a:srgbClr val="000000"/>
                </a:solidFill>
                <a:hlinkClick r:id="rId3"/>
              </a:rPr>
              <a:t>www.work.go.kr/youthjob</a:t>
            </a:r>
            <a:r>
              <a:rPr lang="en-US" altLang="ko-KR" sz="1100" b="1" dirty="0">
                <a:solidFill>
                  <a:srgbClr val="000000"/>
                </a:solidFill>
              </a:rPr>
              <a:t>)</a:t>
            </a:r>
            <a:r>
              <a:rPr lang="ko-KR" altLang="en-US" sz="1100" b="1" dirty="0">
                <a:solidFill>
                  <a:srgbClr val="000000"/>
                </a:solidFill>
              </a:rPr>
              <a:t> 접속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2. </a:t>
            </a:r>
            <a:r>
              <a:rPr lang="ko-KR" altLang="en-US" sz="1100" b="1" dirty="0">
                <a:solidFill>
                  <a:srgbClr val="000000"/>
                </a:solidFill>
              </a:rPr>
              <a:t>기업 로그인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22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3. </a:t>
            </a:r>
            <a:r>
              <a:rPr lang="ko-KR" altLang="en-US" sz="1100" b="1" dirty="0">
                <a:solidFill>
                  <a:srgbClr val="000000"/>
                </a:solidFill>
              </a:rPr>
              <a:t>청년일자리도약장려금 신청하기 클릭</a:t>
            </a:r>
            <a:endParaRPr lang="en-US" altLang="ko-KR" sz="900" b="1" dirty="0">
              <a:solidFill>
                <a:srgbClr val="FF0000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81087" y="3195637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  <a:p>
            <a:pPr algn="ctr"/>
            <a:r>
              <a:rPr lang="ko-KR" altLang="en-US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기업참여신청방법</a:t>
            </a:r>
            <a:r>
              <a:rPr lang="en-US" altLang="ko-KR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(1)</a:t>
            </a:r>
            <a:endParaRPr lang="ko-KR" altLang="en-US" spc="300">
              <a:latin typeface="a아티스트M" panose="02020600000000000000" pitchFamily="18" charset="-127"/>
              <a:ea typeface="a아티스트M" panose="02020600000000000000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D0F513B-B4EE-4690-9E78-DEA841405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5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" y="0"/>
            <a:ext cx="8372475" cy="652462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286624" y="5753100"/>
            <a:ext cx="1087201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8"/>
          <p:cNvSpPr/>
          <p:nvPr/>
        </p:nvSpPr>
        <p:spPr>
          <a:xfrm>
            <a:off x="8467725" y="1"/>
            <a:ext cx="3724274" cy="6524624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endParaRPr lang="en-US" altLang="ko-KR" sz="12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2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 </a:t>
            </a: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1. [</a:t>
            </a:r>
            <a:r>
              <a:rPr lang="ko-KR" altLang="en-US" sz="1100" b="1">
                <a:solidFill>
                  <a:srgbClr val="000000"/>
                </a:solidFill>
              </a:rPr>
              <a:t>사업참여 신청</a:t>
            </a:r>
            <a:r>
              <a:rPr lang="en-US" altLang="ko-KR" sz="1100" b="1" dirty="0">
                <a:solidFill>
                  <a:srgbClr val="000000"/>
                </a:solidFill>
              </a:rPr>
              <a:t>] </a:t>
            </a:r>
            <a:r>
              <a:rPr lang="ko-KR" altLang="en-US" sz="1100" b="1">
                <a:solidFill>
                  <a:srgbClr val="000000"/>
                </a:solidFill>
              </a:rPr>
              <a:t>클릭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>
              <a:lnSpc>
                <a:spcPts val="1200"/>
              </a:lnSpc>
            </a:pPr>
            <a:endParaRPr lang="en-US" altLang="ko-KR" sz="1200" dirty="0"/>
          </a:p>
        </p:txBody>
      </p:sp>
      <p:sp>
        <p:nvSpPr>
          <p:cNvPr id="7" name="타원 6"/>
          <p:cNvSpPr/>
          <p:nvPr/>
        </p:nvSpPr>
        <p:spPr>
          <a:xfrm>
            <a:off x="6905517" y="5824537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  <a:p>
            <a:pPr algn="ctr"/>
            <a:r>
              <a:rPr lang="ko-KR" altLang="en-US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기업참여신청방법</a:t>
            </a:r>
            <a:r>
              <a:rPr lang="en-US" altLang="ko-KR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(2)</a:t>
            </a:r>
            <a:endParaRPr lang="ko-KR" altLang="en-US" spc="300">
              <a:latin typeface="a아티스트M" panose="02020600000000000000" pitchFamily="18" charset="-127"/>
              <a:ea typeface="a아티스트M" panose="02020600000000000000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8227573-3E59-485C-9BAD-152E3B957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7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467725" cy="6524624"/>
          </a:xfrm>
          <a:prstGeom prst="rect">
            <a:avLst/>
          </a:prstGeom>
        </p:spPr>
      </p:pic>
      <p:sp>
        <p:nvSpPr>
          <p:cNvPr id="17" name="Rectangle 18"/>
          <p:cNvSpPr/>
          <p:nvPr/>
        </p:nvSpPr>
        <p:spPr>
          <a:xfrm>
            <a:off x="8467725" y="1"/>
            <a:ext cx="3724274" cy="6524624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1. </a:t>
            </a:r>
            <a:r>
              <a:rPr lang="en-US" altLang="ko-KR" sz="1100" b="1" dirty="0" err="1">
                <a:solidFill>
                  <a:srgbClr val="000000"/>
                </a:solidFill>
              </a:rPr>
              <a:t>운영기관</a:t>
            </a:r>
            <a:r>
              <a:rPr lang="en-US" altLang="ko-KR" sz="1100" b="1" dirty="0">
                <a:solidFill>
                  <a:srgbClr val="000000"/>
                </a:solidFill>
              </a:rPr>
              <a:t> </a:t>
            </a:r>
            <a:r>
              <a:rPr lang="en-US" altLang="ko-KR" sz="1100" b="1" dirty="0" err="1">
                <a:solidFill>
                  <a:srgbClr val="000000"/>
                </a:solidFill>
              </a:rPr>
              <a:t>찾기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dirty="0">
                <a:solidFill>
                  <a:srgbClr val="000000"/>
                </a:solidFill>
              </a:rPr>
              <a:t>∙ </a:t>
            </a:r>
            <a:r>
              <a:rPr lang="ko-KR" altLang="en-US" sz="1100" dirty="0">
                <a:solidFill>
                  <a:srgbClr val="000000"/>
                </a:solidFill>
              </a:rPr>
              <a:t>원주상공회의소 선택</a:t>
            </a: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22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2. </a:t>
            </a:r>
            <a:r>
              <a:rPr lang="en-US" altLang="ko-KR" sz="1100" b="1" dirty="0" err="1">
                <a:solidFill>
                  <a:srgbClr val="000000"/>
                </a:solidFill>
              </a:rPr>
              <a:t>관리번호</a:t>
            </a:r>
            <a:r>
              <a:rPr lang="en-US" altLang="ko-KR" sz="1100" b="1" dirty="0">
                <a:solidFill>
                  <a:srgbClr val="000000"/>
                </a:solidFill>
              </a:rPr>
              <a:t> 찾기</a:t>
            </a:r>
          </a:p>
          <a:p>
            <a:pPr indent="368935">
              <a:lnSpc>
                <a:spcPts val="1225"/>
              </a:lnSpc>
            </a:pPr>
            <a:r>
              <a:rPr lang="en-US" altLang="ko-KR" sz="1050" dirty="0">
                <a:solidFill>
                  <a:srgbClr val="000000"/>
                </a:solidFill>
              </a:rPr>
              <a:t>∙ </a:t>
            </a:r>
            <a:r>
              <a:rPr lang="ko-KR" altLang="en-US" sz="1050" dirty="0">
                <a:solidFill>
                  <a:srgbClr val="000000"/>
                </a:solidFill>
              </a:rPr>
              <a:t>클릭 시 피보험자 수 자동산정</a:t>
            </a:r>
            <a:endParaRPr lang="en-US" altLang="ko-KR" sz="105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900" b="1" dirty="0">
              <a:solidFill>
                <a:srgbClr val="FF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900" b="1" dirty="0">
              <a:solidFill>
                <a:srgbClr val="FF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900" b="1" dirty="0">
              <a:solidFill>
                <a:srgbClr val="FF0000"/>
              </a:solidFill>
            </a:endParaRPr>
          </a:p>
          <a:p>
            <a:pPr indent="368935">
              <a:lnSpc>
                <a:spcPts val="122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3. </a:t>
            </a:r>
            <a:r>
              <a:rPr lang="ko-KR" altLang="en-US" sz="1100" b="1" dirty="0">
                <a:solidFill>
                  <a:srgbClr val="000000"/>
                </a:solidFill>
              </a:rPr>
              <a:t>피보험자수 확인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r>
              <a:rPr lang="en-US" altLang="ko-KR" sz="900" dirty="0">
                <a:solidFill>
                  <a:srgbClr val="000000"/>
                </a:solidFill>
              </a:rPr>
              <a:t>∙ </a:t>
            </a:r>
            <a:r>
              <a:rPr lang="ko-KR" altLang="en-US" sz="900" dirty="0">
                <a:solidFill>
                  <a:srgbClr val="000000"/>
                </a:solidFill>
              </a:rPr>
              <a:t>클릭 시 피보험자 수 자동산정</a:t>
            </a:r>
            <a:endParaRPr lang="en-US" altLang="ko-KR" sz="900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900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900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900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900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900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r>
              <a:rPr lang="en-US" altLang="ko-KR" sz="900" b="1" dirty="0">
                <a:solidFill>
                  <a:srgbClr val="FF0000"/>
                </a:solidFill>
              </a:rPr>
              <a:t>※ </a:t>
            </a:r>
            <a:r>
              <a:rPr lang="en-US" altLang="ko-KR" sz="900" b="1" dirty="0" err="1">
                <a:solidFill>
                  <a:srgbClr val="FF0000"/>
                </a:solidFill>
              </a:rPr>
              <a:t>피보험자</a:t>
            </a:r>
            <a:r>
              <a:rPr lang="en-US" altLang="ko-KR" sz="900" b="1" dirty="0">
                <a:solidFill>
                  <a:srgbClr val="FF0000"/>
                </a:solidFill>
              </a:rPr>
              <a:t> </a:t>
            </a:r>
            <a:r>
              <a:rPr lang="en-US" altLang="ko-KR" sz="900" b="1" dirty="0" err="1">
                <a:solidFill>
                  <a:srgbClr val="FF0000"/>
                </a:solidFill>
              </a:rPr>
              <a:t>수는</a:t>
            </a:r>
            <a:r>
              <a:rPr lang="en-US" altLang="ko-KR" sz="900" b="1" dirty="0">
                <a:solidFill>
                  <a:srgbClr val="FF0000"/>
                </a:solidFill>
              </a:rPr>
              <a:t> </a:t>
            </a:r>
            <a:r>
              <a:rPr lang="en-US" altLang="ko-KR" sz="900" b="1" dirty="0" err="1">
                <a:solidFill>
                  <a:srgbClr val="FF0000"/>
                </a:solidFill>
              </a:rPr>
              <a:t>수정</a:t>
            </a:r>
            <a:r>
              <a:rPr lang="en-US" altLang="ko-KR" sz="900" b="1" dirty="0">
                <a:solidFill>
                  <a:srgbClr val="FF0000"/>
                </a:solidFill>
              </a:rPr>
              <a:t> </a:t>
            </a:r>
            <a:r>
              <a:rPr lang="en-US" altLang="ko-KR" sz="900" b="1" dirty="0" err="1">
                <a:solidFill>
                  <a:srgbClr val="FF0000"/>
                </a:solidFill>
              </a:rPr>
              <a:t>불가</a:t>
            </a:r>
            <a:r>
              <a:rPr lang="en-US" altLang="ko-KR" sz="900" b="1" dirty="0">
                <a:solidFill>
                  <a:srgbClr val="FF0000"/>
                </a:solidFill>
              </a:rPr>
              <a:t> (</a:t>
            </a:r>
            <a:r>
              <a:rPr lang="en-US" altLang="ko-KR" sz="900" b="1" dirty="0" err="1">
                <a:solidFill>
                  <a:srgbClr val="FF0000"/>
                </a:solidFill>
              </a:rPr>
              <a:t>조회된</a:t>
            </a:r>
            <a:r>
              <a:rPr lang="en-US" altLang="ko-KR" sz="900" b="1" dirty="0">
                <a:solidFill>
                  <a:srgbClr val="FF0000"/>
                </a:solidFill>
              </a:rPr>
              <a:t> </a:t>
            </a:r>
            <a:r>
              <a:rPr lang="en-US" altLang="ko-KR" sz="900" b="1" dirty="0" err="1">
                <a:solidFill>
                  <a:srgbClr val="FF0000"/>
                </a:solidFill>
              </a:rPr>
              <a:t>값을</a:t>
            </a:r>
            <a:r>
              <a:rPr lang="en-US" altLang="ko-KR" sz="900" b="1" dirty="0">
                <a:solidFill>
                  <a:srgbClr val="FF0000"/>
                </a:solidFill>
              </a:rPr>
              <a:t> </a:t>
            </a:r>
            <a:r>
              <a:rPr lang="en-US" altLang="ko-KR" sz="900" b="1" dirty="0" err="1">
                <a:solidFill>
                  <a:srgbClr val="FF0000"/>
                </a:solidFill>
              </a:rPr>
              <a:t>그대로</a:t>
            </a:r>
            <a:r>
              <a:rPr lang="en-US" altLang="ko-KR" sz="900" b="1" dirty="0">
                <a:solidFill>
                  <a:srgbClr val="FF0000"/>
                </a:solidFill>
              </a:rPr>
              <a:t> </a:t>
            </a:r>
            <a:r>
              <a:rPr lang="en-US" altLang="ko-KR" sz="900" b="1" dirty="0" err="1">
                <a:solidFill>
                  <a:srgbClr val="FF0000"/>
                </a:solidFill>
              </a:rPr>
              <a:t>사용</a:t>
            </a:r>
            <a:r>
              <a:rPr lang="en-US" altLang="ko-KR" sz="900" b="1" dirty="0">
                <a:solidFill>
                  <a:srgbClr val="FF0000"/>
                </a:solidFill>
              </a:rPr>
              <a:t>)</a:t>
            </a:r>
          </a:p>
          <a:p>
            <a:pPr indent="368935">
              <a:lnSpc>
                <a:spcPts val="1225"/>
              </a:lnSpc>
            </a:pPr>
            <a:endParaRPr lang="en-US" altLang="ko-KR" sz="9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900" b="1" dirty="0">
              <a:solidFill>
                <a:srgbClr val="FF0000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6229242" y="2447925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7772292" y="4400549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238142" y="5210173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620125" y="5229223"/>
            <a:ext cx="3571874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760">
              <a:lnSpc>
                <a:spcPts val="1625"/>
              </a:lnSpc>
            </a:pPr>
            <a:r>
              <a:rPr lang="en-US" altLang="ko-KR" sz="800" b="1" dirty="0">
                <a:solidFill>
                  <a:srgbClr val="000000"/>
                </a:solidFill>
              </a:rPr>
              <a:t>(단, </a:t>
            </a:r>
            <a:r>
              <a:rPr lang="en-US" altLang="ko-KR" sz="800" b="1" dirty="0" err="1">
                <a:solidFill>
                  <a:srgbClr val="000000"/>
                </a:solidFill>
              </a:rPr>
              <a:t>고용보험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신규성립일로부터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참여신청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직전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월까지의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기간이</a:t>
            </a:r>
            <a:r>
              <a:rPr lang="en-US" altLang="ko-KR" sz="800" b="1" dirty="0">
                <a:solidFill>
                  <a:srgbClr val="000000"/>
                </a:solidFill>
              </a:rPr>
              <a:t> 1년이 </a:t>
            </a:r>
          </a:p>
          <a:p>
            <a:pPr indent="111760">
              <a:lnSpc>
                <a:spcPts val="1625"/>
              </a:lnSpc>
            </a:pP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되지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않는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경우</a:t>
            </a:r>
            <a:r>
              <a:rPr lang="en-US" altLang="ko-KR" sz="800" b="1" dirty="0">
                <a:solidFill>
                  <a:srgbClr val="000000"/>
                </a:solidFill>
              </a:rPr>
              <a:t>, </a:t>
            </a:r>
            <a:r>
              <a:rPr lang="en-US" altLang="ko-KR" sz="800" b="1" dirty="0" err="1">
                <a:solidFill>
                  <a:srgbClr val="000000"/>
                </a:solidFill>
              </a:rPr>
              <a:t>신규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성립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일이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속한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월부터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참여신청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직전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월까지의</a:t>
            </a:r>
            <a:r>
              <a:rPr lang="en-US" altLang="ko-KR" sz="800" b="1" dirty="0">
                <a:solidFill>
                  <a:srgbClr val="000000"/>
                </a:solidFill>
              </a:rPr>
              <a:t>        </a:t>
            </a:r>
          </a:p>
          <a:p>
            <a:pPr indent="111760">
              <a:lnSpc>
                <a:spcPts val="1625"/>
              </a:lnSpc>
            </a:pP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평균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고용보험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피보험자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수가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조회</a:t>
            </a:r>
            <a:r>
              <a:rPr lang="en-US" altLang="ko-KR" sz="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  <a:p>
            <a:pPr algn="ctr"/>
            <a:r>
              <a:rPr lang="ko-KR" altLang="en-US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기업참여신청방법</a:t>
            </a:r>
            <a:r>
              <a:rPr lang="en-US" altLang="ko-KR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(3)</a:t>
            </a:r>
            <a:endParaRPr lang="ko-KR" altLang="en-US" spc="300">
              <a:latin typeface="a아티스트M" panose="02020600000000000000" pitchFamily="18" charset="-127"/>
              <a:ea typeface="a아티스트M" panose="02020600000000000000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C47A07A-B04A-4919-B3F0-189F11986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4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8467723" cy="6515099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7791342" y="3352800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8467725" y="1"/>
            <a:ext cx="3724274" cy="6515099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1. </a:t>
            </a:r>
            <a:r>
              <a:rPr lang="ko-KR" altLang="en-US" sz="1100" b="1">
                <a:solidFill>
                  <a:srgbClr val="000000"/>
                </a:solidFill>
              </a:rPr>
              <a:t>관리번호 찾기 클릭</a:t>
            </a: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dirty="0">
                <a:solidFill>
                  <a:srgbClr val="000000"/>
                </a:solidFill>
              </a:rPr>
              <a:t>∙ </a:t>
            </a:r>
            <a:r>
              <a:rPr lang="ko-KR" altLang="en-US" sz="1100">
                <a:solidFill>
                  <a:srgbClr val="000000"/>
                </a:solidFill>
              </a:rPr>
              <a:t>클릭 시 대표 사업장 하나만 있을 경우</a:t>
            </a:r>
            <a:r>
              <a:rPr lang="en-US" altLang="ko-KR" sz="1100" dirty="0">
                <a:solidFill>
                  <a:srgbClr val="000000"/>
                </a:solidFill>
              </a:rPr>
              <a:t>, SKIP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22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2. </a:t>
            </a:r>
            <a:r>
              <a:rPr lang="ko-KR" altLang="en-US" sz="1100" b="1">
                <a:solidFill>
                  <a:srgbClr val="000000"/>
                </a:solidFill>
              </a:rPr>
              <a:t>기준 피보험 자수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r>
              <a:rPr lang="en-US" altLang="ko-KR" sz="1050" dirty="0">
                <a:solidFill>
                  <a:srgbClr val="000000"/>
                </a:solidFill>
              </a:rPr>
              <a:t>∙ </a:t>
            </a:r>
            <a:r>
              <a:rPr lang="ko-KR" altLang="en-US" sz="1050">
                <a:solidFill>
                  <a:srgbClr val="000000"/>
                </a:solidFill>
              </a:rPr>
              <a:t>대표 및 관련사업장의 피보험자 수 합산</a:t>
            </a:r>
            <a:r>
              <a:rPr lang="en-US" altLang="ko-KR" sz="1050" dirty="0">
                <a:solidFill>
                  <a:srgbClr val="000000"/>
                </a:solidFill>
              </a:rPr>
              <a:t>(</a:t>
            </a:r>
            <a:r>
              <a:rPr lang="ko-KR" altLang="en-US" sz="1050">
                <a:solidFill>
                  <a:srgbClr val="000000"/>
                </a:solidFill>
              </a:rPr>
              <a:t>수정불가</a:t>
            </a:r>
            <a:r>
              <a:rPr lang="en-US" altLang="ko-KR" sz="1050" dirty="0">
                <a:solidFill>
                  <a:srgbClr val="000000"/>
                </a:solidFill>
              </a:rPr>
              <a:t>)</a:t>
            </a:r>
            <a:endParaRPr lang="en-US" altLang="ko-KR" sz="900" b="1" dirty="0">
              <a:solidFill>
                <a:srgbClr val="FF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900" b="1" dirty="0">
              <a:solidFill>
                <a:srgbClr val="FF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900" b="1" dirty="0">
              <a:solidFill>
                <a:srgbClr val="FF0000"/>
              </a:solidFill>
            </a:endParaRPr>
          </a:p>
          <a:p>
            <a:pPr indent="368935">
              <a:lnSpc>
                <a:spcPts val="1220"/>
              </a:lnSpc>
            </a:pPr>
            <a:r>
              <a:rPr lang="en-US" altLang="ko-KR" sz="1050" b="1" dirty="0">
                <a:solidFill>
                  <a:srgbClr val="000000"/>
                </a:solidFill>
              </a:rPr>
              <a:t>3. </a:t>
            </a:r>
            <a:r>
              <a:rPr lang="ko-KR" altLang="en-US" sz="1050" b="1">
                <a:solidFill>
                  <a:srgbClr val="000000"/>
                </a:solidFill>
              </a:rPr>
              <a:t>지원한도</a:t>
            </a:r>
            <a:r>
              <a:rPr lang="en-US" altLang="ko-KR" sz="900" dirty="0">
                <a:solidFill>
                  <a:srgbClr val="000000"/>
                </a:solidFill>
              </a:rPr>
              <a:t>∙ </a:t>
            </a:r>
            <a:r>
              <a:rPr lang="ko-KR" altLang="en-US" sz="900">
                <a:solidFill>
                  <a:srgbClr val="000000"/>
                </a:solidFill>
              </a:rPr>
              <a:t>클릭 시 피보험자 수 자동산정</a:t>
            </a:r>
            <a:r>
              <a:rPr lang="en-US" altLang="ko-KR" sz="900" dirty="0">
                <a:solidFill>
                  <a:srgbClr val="000000"/>
                </a:solidFill>
              </a:rPr>
              <a:t>(</a:t>
            </a:r>
            <a:r>
              <a:rPr lang="ko-KR" altLang="en-US" sz="900">
                <a:solidFill>
                  <a:srgbClr val="000000"/>
                </a:solidFill>
              </a:rPr>
              <a:t>수정불가</a:t>
            </a:r>
            <a:r>
              <a:rPr lang="en-US" altLang="ko-KR" sz="900" dirty="0">
                <a:solidFill>
                  <a:srgbClr val="000000"/>
                </a:solidFill>
              </a:rPr>
              <a:t>)</a:t>
            </a:r>
          </a:p>
          <a:p>
            <a:pPr indent="368935">
              <a:lnSpc>
                <a:spcPts val="1220"/>
              </a:lnSpc>
            </a:pPr>
            <a:r>
              <a:rPr lang="en-US" altLang="ko-KR" sz="800" dirty="0">
                <a:solidFill>
                  <a:srgbClr val="000000"/>
                </a:solidFill>
              </a:rPr>
              <a:t>∙ </a:t>
            </a:r>
            <a:r>
              <a:rPr lang="en-US" altLang="ko-KR" sz="800" b="1" dirty="0" err="1">
                <a:solidFill>
                  <a:srgbClr val="000000"/>
                </a:solidFill>
              </a:rPr>
              <a:t>수도권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기업여부가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수도권인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경우</a:t>
            </a:r>
            <a:r>
              <a:rPr lang="en-US" altLang="ko-KR" sz="800" b="1" dirty="0">
                <a:solidFill>
                  <a:srgbClr val="000000"/>
                </a:solidFill>
              </a:rPr>
              <a:t>, </a:t>
            </a:r>
          </a:p>
          <a:p>
            <a:pPr indent="368935">
              <a:lnSpc>
                <a:spcPts val="1220"/>
              </a:lnSpc>
            </a:pPr>
            <a:r>
              <a:rPr lang="en-US" altLang="ko-KR" sz="800" b="1" dirty="0">
                <a:solidFill>
                  <a:srgbClr val="000000"/>
                </a:solidFill>
              </a:rPr>
              <a:t>  </a:t>
            </a:r>
            <a:r>
              <a:rPr lang="en-US" altLang="ko-KR" sz="800" b="1" dirty="0" err="1">
                <a:solidFill>
                  <a:srgbClr val="000000"/>
                </a:solidFill>
              </a:rPr>
              <a:t>기준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피보험자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수의</a:t>
            </a:r>
            <a:r>
              <a:rPr lang="en-US" altLang="ko-KR" sz="800" b="1" dirty="0">
                <a:solidFill>
                  <a:srgbClr val="000000"/>
                </a:solidFill>
              </a:rPr>
              <a:t> 50% (</a:t>
            </a:r>
            <a:r>
              <a:rPr lang="en-US" altLang="ko-KR" sz="800" b="1" dirty="0" err="1">
                <a:solidFill>
                  <a:srgbClr val="000000"/>
                </a:solidFill>
              </a:rPr>
              <a:t>소수점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이하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올림</a:t>
            </a:r>
            <a:r>
              <a:rPr lang="en-US" altLang="ko-KR" sz="800" b="1" dirty="0">
                <a:solidFill>
                  <a:srgbClr val="000000"/>
                </a:solidFill>
              </a:rPr>
              <a:t>)</a:t>
            </a:r>
          </a:p>
          <a:p>
            <a:pPr indent="368935">
              <a:lnSpc>
                <a:spcPts val="1160"/>
              </a:lnSpc>
            </a:pPr>
            <a:r>
              <a:rPr lang="en-US" altLang="ko-KR" sz="800" dirty="0">
                <a:solidFill>
                  <a:srgbClr val="000000"/>
                </a:solidFill>
              </a:rPr>
              <a:t>∙ </a:t>
            </a:r>
            <a:r>
              <a:rPr lang="en-US" altLang="ko-KR" sz="800" b="1" dirty="0" err="1">
                <a:solidFill>
                  <a:srgbClr val="000000"/>
                </a:solidFill>
              </a:rPr>
              <a:t>수도권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기업여부가</a:t>
            </a:r>
            <a:r>
              <a:rPr lang="en-US" altLang="ko-KR" sz="800" b="1" dirty="0">
                <a:solidFill>
                  <a:srgbClr val="000000"/>
                </a:solidFill>
              </a:rPr>
              <a:t> 비 </a:t>
            </a:r>
            <a:r>
              <a:rPr lang="en-US" altLang="ko-KR" sz="800" b="1" dirty="0" err="1">
                <a:solidFill>
                  <a:srgbClr val="000000"/>
                </a:solidFill>
              </a:rPr>
              <a:t>수도권인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경우</a:t>
            </a:r>
            <a:r>
              <a:rPr lang="en-US" altLang="ko-KR" sz="800" b="1" dirty="0">
                <a:solidFill>
                  <a:srgbClr val="000000"/>
                </a:solidFill>
              </a:rPr>
              <a:t>, </a:t>
            </a:r>
          </a:p>
          <a:p>
            <a:pPr indent="368935">
              <a:lnSpc>
                <a:spcPts val="1160"/>
              </a:lnSpc>
            </a:pPr>
            <a:r>
              <a:rPr lang="en-US" altLang="ko-KR" sz="800" b="1" dirty="0">
                <a:solidFill>
                  <a:srgbClr val="000000"/>
                </a:solidFill>
              </a:rPr>
              <a:t>  </a:t>
            </a:r>
            <a:r>
              <a:rPr lang="en-US" altLang="ko-KR" sz="800" b="1" dirty="0" err="1">
                <a:solidFill>
                  <a:srgbClr val="000000"/>
                </a:solidFill>
              </a:rPr>
              <a:t>기준피보험자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수의</a:t>
            </a:r>
            <a:r>
              <a:rPr lang="en-US" altLang="ko-KR" sz="800" b="1" dirty="0">
                <a:solidFill>
                  <a:srgbClr val="000000"/>
                </a:solidFill>
              </a:rPr>
              <a:t> 100% (</a:t>
            </a:r>
            <a:r>
              <a:rPr lang="en-US" altLang="ko-KR" sz="800" b="1" dirty="0" err="1">
                <a:solidFill>
                  <a:srgbClr val="000000"/>
                </a:solidFill>
              </a:rPr>
              <a:t>소수점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이하</a:t>
            </a:r>
            <a:r>
              <a:rPr lang="en-US" altLang="ko-KR" sz="800" b="1" dirty="0">
                <a:solidFill>
                  <a:srgbClr val="000000"/>
                </a:solidFill>
              </a:rPr>
              <a:t> </a:t>
            </a:r>
            <a:r>
              <a:rPr lang="en-US" altLang="ko-KR" sz="800" b="1" dirty="0" err="1">
                <a:solidFill>
                  <a:srgbClr val="000000"/>
                </a:solidFill>
              </a:rPr>
              <a:t>올림</a:t>
            </a:r>
            <a:r>
              <a:rPr lang="en-US" altLang="ko-KR" sz="800" b="1" dirty="0">
                <a:solidFill>
                  <a:srgbClr val="000000"/>
                </a:solidFill>
              </a:rPr>
              <a:t>)</a:t>
            </a:r>
          </a:p>
          <a:p>
            <a:pPr indent="368935">
              <a:lnSpc>
                <a:spcPts val="1225"/>
              </a:lnSpc>
            </a:pPr>
            <a:endParaRPr lang="en-US" altLang="ko-KR" sz="9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900" b="1" dirty="0">
              <a:solidFill>
                <a:srgbClr val="FF0000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142892" y="5029200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5267217" y="5534025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  <a:p>
            <a:pPr algn="ctr"/>
            <a:r>
              <a:rPr lang="ko-KR" altLang="en-US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기업참여신청방법</a:t>
            </a:r>
            <a:r>
              <a:rPr lang="en-US" altLang="ko-KR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(4)</a:t>
            </a:r>
            <a:endParaRPr lang="ko-KR" altLang="en-US" spc="300">
              <a:latin typeface="a아티스트M" panose="02020600000000000000" pitchFamily="18" charset="-127"/>
              <a:ea typeface="a아티스트M" panose="02020600000000000000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6E1C96A-A131-467A-B165-1E6C9993A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125"/>
            <a:ext cx="8467725" cy="59055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2504967" y="685800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</a:t>
            </a:r>
            <a:endParaRPr lang="ko-KR" altLang="en-US" sz="1400">
              <a:solidFill>
                <a:schemeClr val="bg1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8401050" y="1"/>
            <a:ext cx="3790949" cy="6524624"/>
            <a:chOff x="8401050" y="1"/>
            <a:chExt cx="3790949" cy="6858000"/>
          </a:xfrm>
        </p:grpSpPr>
        <p:sp>
          <p:nvSpPr>
            <p:cNvPr id="6" name="Rectangle 18"/>
            <p:cNvSpPr/>
            <p:nvPr/>
          </p:nvSpPr>
          <p:spPr>
            <a:xfrm>
              <a:off x="8467725" y="1"/>
              <a:ext cx="3724274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0"/>
            <a:lstStyle/>
            <a:p>
              <a:pPr>
                <a:lnSpc>
                  <a:spcPts val="1200"/>
                </a:lnSpc>
              </a:pPr>
              <a:endParaRPr lang="en-US" altLang="ko-KR" sz="1200" dirty="0"/>
            </a:p>
            <a:p>
              <a:pPr>
                <a:lnSpc>
                  <a:spcPts val="1200"/>
                </a:lnSpc>
              </a:pPr>
              <a:endParaRPr lang="en-US" altLang="ko-KR" sz="1200" dirty="0"/>
            </a:p>
            <a:p>
              <a:pPr>
                <a:lnSpc>
                  <a:spcPts val="1200"/>
                </a:lnSpc>
              </a:pPr>
              <a:endParaRPr lang="en-US" altLang="ko-KR" sz="1200" dirty="0"/>
            </a:p>
            <a:p>
              <a:pPr>
                <a:lnSpc>
                  <a:spcPts val="1200"/>
                </a:lnSpc>
              </a:pPr>
              <a:endParaRPr lang="en-US" altLang="ko-KR" sz="1200" dirty="0"/>
            </a:p>
            <a:p>
              <a:pPr>
                <a:lnSpc>
                  <a:spcPts val="1200"/>
                </a:lnSpc>
              </a:pPr>
              <a:endParaRPr lang="en-US" altLang="ko-KR" sz="1200" dirty="0"/>
            </a:p>
            <a:p>
              <a:pPr>
                <a:lnSpc>
                  <a:spcPts val="1200"/>
                </a:lnSpc>
              </a:pPr>
              <a:endParaRPr lang="en-US" altLang="ko-KR" sz="1200" dirty="0"/>
            </a:p>
            <a:p>
              <a:pPr>
                <a:lnSpc>
                  <a:spcPts val="1200"/>
                </a:lnSpc>
              </a:pPr>
              <a:endParaRPr lang="en-US" altLang="ko-KR" sz="1200" dirty="0"/>
            </a:p>
            <a:p>
              <a:pPr indent="368935">
                <a:lnSpc>
                  <a:spcPts val="1330"/>
                </a:lnSpc>
              </a:pPr>
              <a:r>
                <a:rPr lang="en-US" altLang="ko-KR" sz="1100" b="1" dirty="0">
                  <a:solidFill>
                    <a:srgbClr val="000000"/>
                  </a:solidFill>
                </a:rPr>
                <a:t>1. </a:t>
              </a:r>
              <a:r>
                <a:rPr lang="ko-KR" altLang="en-US" sz="1100" b="1">
                  <a:solidFill>
                    <a:srgbClr val="000000"/>
                  </a:solidFill>
                </a:rPr>
                <a:t>기업 구분</a:t>
              </a:r>
              <a:endParaRPr lang="en-US" altLang="ko-KR" sz="1100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r>
                <a:rPr lang="en-US" altLang="ko-KR" sz="1100" dirty="0">
                  <a:solidFill>
                    <a:srgbClr val="000000"/>
                  </a:solidFill>
                </a:rPr>
                <a:t>∙ </a:t>
              </a:r>
              <a:r>
                <a:rPr lang="ko-KR" altLang="en-US" sz="1100">
                  <a:solidFill>
                    <a:srgbClr val="000000"/>
                  </a:solidFill>
                </a:rPr>
                <a:t>해당되는 </a:t>
              </a:r>
              <a:r>
                <a:rPr lang="ko-KR" altLang="en-US" sz="1100" dirty="0">
                  <a:solidFill>
                    <a:srgbClr val="000000"/>
                  </a:solidFill>
                </a:rPr>
                <a:t>모든 </a:t>
              </a:r>
              <a:r>
                <a:rPr lang="ko-KR" altLang="en-US" sz="1100">
                  <a:solidFill>
                    <a:srgbClr val="000000"/>
                  </a:solidFill>
                </a:rPr>
                <a:t>분야를 체크</a:t>
              </a:r>
              <a:endParaRPr lang="en-US" altLang="ko-KR" sz="1100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endParaRPr lang="en-US" altLang="ko-KR" sz="1100" b="1" dirty="0">
                <a:solidFill>
                  <a:srgbClr val="000000"/>
                </a:solidFill>
              </a:endParaRPr>
            </a:p>
            <a:p>
              <a:pPr>
                <a:lnSpc>
                  <a:spcPts val="1200"/>
                </a:lnSpc>
              </a:pPr>
              <a:endParaRPr lang="en-US" altLang="ko-KR" sz="1200" dirty="0"/>
            </a:p>
            <a:p>
              <a:pPr indent="368935">
                <a:lnSpc>
                  <a:spcPts val="1220"/>
                </a:lnSpc>
              </a:pPr>
              <a:r>
                <a:rPr lang="en-US" altLang="ko-KR" sz="1100" b="1" dirty="0">
                  <a:solidFill>
                    <a:srgbClr val="000000"/>
                  </a:solidFill>
                </a:rPr>
                <a:t>2. </a:t>
              </a:r>
              <a:r>
                <a:rPr lang="ko-KR" altLang="en-US" sz="1100" b="1">
                  <a:solidFill>
                    <a:srgbClr val="000000"/>
                  </a:solidFill>
                </a:rPr>
                <a:t>채용 계획</a:t>
              </a:r>
              <a:endParaRPr lang="en-US" altLang="ko-KR" sz="11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225"/>
                </a:lnSpc>
              </a:pPr>
              <a:r>
                <a:rPr lang="en-US" altLang="ko-KR" sz="1050" dirty="0">
                  <a:solidFill>
                    <a:srgbClr val="000000"/>
                  </a:solidFill>
                </a:rPr>
                <a:t>∙ </a:t>
              </a:r>
              <a:r>
                <a:rPr lang="ko-KR" altLang="en-US" sz="1050">
                  <a:solidFill>
                    <a:srgbClr val="000000"/>
                  </a:solidFill>
                </a:rPr>
                <a:t>채용계획을 기재</a:t>
              </a:r>
              <a:endParaRPr lang="en-US" altLang="ko-KR" sz="1050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225"/>
                </a:lnSpc>
              </a:pPr>
              <a:endParaRPr lang="en-US" altLang="ko-KR" sz="1050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225"/>
                </a:lnSpc>
              </a:pPr>
              <a:r>
                <a:rPr lang="en-US" altLang="ko-KR" sz="1050" dirty="0">
                  <a:solidFill>
                    <a:srgbClr val="000000"/>
                  </a:solidFill>
                </a:rPr>
                <a:t>- </a:t>
              </a:r>
              <a:r>
                <a:rPr lang="ko-KR" altLang="en-US" sz="1050">
                  <a:solidFill>
                    <a:srgbClr val="000000"/>
                  </a:solidFill>
                </a:rPr>
                <a:t>채용예정인원</a:t>
              </a:r>
              <a:r>
                <a:rPr lang="en-US" altLang="ko-KR" sz="1050" dirty="0">
                  <a:solidFill>
                    <a:srgbClr val="000000"/>
                  </a:solidFill>
                </a:rPr>
                <a:t>: 2022</a:t>
              </a:r>
              <a:r>
                <a:rPr lang="ko-KR" altLang="en-US" sz="1050">
                  <a:solidFill>
                    <a:srgbClr val="000000"/>
                  </a:solidFill>
                </a:rPr>
                <a:t>년도 채용예정인원 기재</a:t>
              </a:r>
              <a:endParaRPr lang="en-US" altLang="ko-KR" sz="1050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225"/>
                </a:lnSpc>
              </a:pPr>
              <a:endParaRPr lang="en-US" altLang="ko-KR" sz="1050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225"/>
                </a:lnSpc>
              </a:pPr>
              <a:r>
                <a:rPr lang="en-US" altLang="ko-KR" sz="1050" dirty="0">
                  <a:solidFill>
                    <a:srgbClr val="000000"/>
                  </a:solidFill>
                </a:rPr>
                <a:t>- </a:t>
              </a:r>
              <a:r>
                <a:rPr lang="ko-KR" altLang="en-US" sz="1050">
                  <a:solidFill>
                    <a:srgbClr val="000000"/>
                  </a:solidFill>
                </a:rPr>
                <a:t>근로계약형태</a:t>
              </a:r>
              <a:r>
                <a:rPr lang="en-US" altLang="ko-KR" sz="1050" dirty="0">
                  <a:solidFill>
                    <a:srgbClr val="000000"/>
                  </a:solidFill>
                </a:rPr>
                <a:t>: </a:t>
              </a:r>
              <a:r>
                <a:rPr lang="ko-KR" altLang="en-US" sz="1050">
                  <a:solidFill>
                    <a:srgbClr val="000000"/>
                  </a:solidFill>
                </a:rPr>
                <a:t>정규직</a:t>
              </a:r>
              <a:r>
                <a:rPr lang="en-US" altLang="ko-KR" sz="1050" dirty="0">
                  <a:solidFill>
                    <a:srgbClr val="000000"/>
                  </a:solidFill>
                </a:rPr>
                <a:t>/</a:t>
              </a:r>
              <a:r>
                <a:rPr lang="ko-KR" altLang="en-US" sz="1050">
                  <a:solidFill>
                    <a:srgbClr val="000000"/>
                  </a:solidFill>
                </a:rPr>
                <a:t>계약직 선택</a:t>
              </a:r>
              <a:endParaRPr lang="en-US" altLang="ko-KR" sz="1050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225"/>
                </a:lnSpc>
              </a:pPr>
              <a:r>
                <a:rPr lang="en-US" altLang="ko-KR" sz="1000" b="1" dirty="0">
                  <a:solidFill>
                    <a:srgbClr val="000000"/>
                  </a:solidFill>
                </a:rPr>
                <a:t>(</a:t>
              </a:r>
              <a:r>
                <a:rPr lang="ko-KR" altLang="en-US" sz="1000" b="1">
                  <a:solidFill>
                    <a:srgbClr val="000000"/>
                  </a:solidFill>
                </a:rPr>
                <a:t>비정규직 근로자의 경우</a:t>
              </a:r>
              <a:r>
                <a:rPr lang="en-US" altLang="ko-KR" sz="1000" b="1" dirty="0">
                  <a:solidFill>
                    <a:srgbClr val="000000"/>
                  </a:solidFill>
                </a:rPr>
                <a:t>, </a:t>
              </a:r>
              <a:r>
                <a:rPr lang="ko-KR" altLang="en-US" sz="1000" b="1">
                  <a:solidFill>
                    <a:srgbClr val="000000"/>
                  </a:solidFill>
                </a:rPr>
                <a:t>채용일로부터 </a:t>
              </a:r>
              <a:r>
                <a:rPr lang="en-US" altLang="ko-KR" sz="1000" b="1" dirty="0">
                  <a:solidFill>
                    <a:srgbClr val="000000"/>
                  </a:solidFill>
                </a:rPr>
                <a:t>3</a:t>
              </a:r>
              <a:r>
                <a:rPr lang="ko-KR" altLang="en-US" sz="1000" b="1">
                  <a:solidFill>
                    <a:srgbClr val="000000"/>
                  </a:solidFill>
                </a:rPr>
                <a:t>개월 이내 </a:t>
              </a:r>
              <a:endParaRPr lang="en-US" altLang="ko-KR" sz="10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225"/>
                </a:lnSpc>
              </a:pPr>
              <a:r>
                <a:rPr lang="ko-KR" altLang="en-US" sz="1000" b="1" dirty="0">
                  <a:solidFill>
                    <a:srgbClr val="000000"/>
                  </a:solidFill>
                </a:rPr>
                <a:t>정규직 전환 시 가입 가능</a:t>
              </a:r>
              <a:r>
                <a:rPr lang="en-US" altLang="ko-KR" sz="1000" b="1" dirty="0">
                  <a:solidFill>
                    <a:srgbClr val="000000"/>
                  </a:solidFill>
                </a:rPr>
                <a:t>)</a:t>
              </a:r>
            </a:p>
            <a:p>
              <a:pPr indent="368935">
                <a:lnSpc>
                  <a:spcPts val="1225"/>
                </a:lnSpc>
              </a:pPr>
              <a:endParaRPr lang="en-US" altLang="ko-KR" sz="10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225"/>
                </a:lnSpc>
              </a:pPr>
              <a:endParaRPr lang="en-US" altLang="ko-KR" sz="10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225"/>
                </a:lnSpc>
              </a:pPr>
              <a:r>
                <a:rPr lang="en-US" altLang="ko-KR" sz="1000" b="1" dirty="0">
                  <a:solidFill>
                    <a:srgbClr val="000000"/>
                  </a:solidFill>
                </a:rPr>
                <a:t>- </a:t>
              </a:r>
              <a:r>
                <a:rPr lang="ko-KR" altLang="en-US" sz="1000" b="1">
                  <a:solidFill>
                    <a:srgbClr val="000000"/>
                  </a:solidFill>
                </a:rPr>
                <a:t>월급여 </a:t>
              </a:r>
              <a:r>
                <a:rPr lang="en-US" altLang="ko-KR" sz="1000" b="1" dirty="0">
                  <a:solidFill>
                    <a:srgbClr val="000000"/>
                  </a:solidFill>
                </a:rPr>
                <a:t>: </a:t>
              </a:r>
              <a:r>
                <a:rPr lang="ko-KR" altLang="en-US" sz="1000" b="1">
                  <a:solidFill>
                    <a:srgbClr val="000000"/>
                  </a:solidFill>
                </a:rPr>
                <a:t>신규채용자 지급예정인 평균급여 입력</a:t>
              </a:r>
              <a:r>
                <a:rPr lang="en-US" altLang="ko-KR" sz="1000" b="1" dirty="0">
                  <a:solidFill>
                    <a:srgbClr val="000000"/>
                  </a:solidFill>
                </a:rPr>
                <a:t>(</a:t>
              </a:r>
              <a:r>
                <a:rPr lang="ko-KR" altLang="en-US" sz="1000" b="1">
                  <a:solidFill>
                    <a:srgbClr val="000000"/>
                  </a:solidFill>
                </a:rPr>
                <a:t>세전</a:t>
              </a:r>
              <a:r>
                <a:rPr lang="en-US" altLang="ko-KR" sz="1000" b="1" dirty="0">
                  <a:solidFill>
                    <a:srgbClr val="000000"/>
                  </a:solidFill>
                </a:rPr>
                <a:t>)</a:t>
              </a:r>
              <a:endParaRPr lang="en-US" altLang="ko-KR" sz="800" b="1" dirty="0">
                <a:solidFill>
                  <a:srgbClr val="FF0000"/>
                </a:solidFill>
              </a:endParaRPr>
            </a:p>
            <a:p>
              <a:pPr indent="368935">
                <a:lnSpc>
                  <a:spcPts val="1225"/>
                </a:lnSpc>
              </a:pPr>
              <a:endParaRPr lang="en-US" altLang="ko-KR" sz="9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225"/>
                </a:lnSpc>
              </a:pPr>
              <a:endParaRPr lang="en-US" altLang="ko-KR" sz="900" b="1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225"/>
                </a:lnSpc>
              </a:pPr>
              <a:endParaRPr lang="en-US" altLang="ko-KR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8401050" y="1393083"/>
              <a:ext cx="3714750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68935">
                <a:lnSpc>
                  <a:spcPts val="1330"/>
                </a:lnSpc>
              </a:pPr>
              <a:r>
                <a:rPr lang="en-US" altLang="ko-KR" sz="800" dirty="0">
                  <a:solidFill>
                    <a:srgbClr val="000000"/>
                  </a:solidFill>
                </a:rPr>
                <a:t>(</a:t>
              </a:r>
              <a:r>
                <a:rPr lang="ko-KR" altLang="en-US" sz="800">
                  <a:solidFill>
                    <a:srgbClr val="000000"/>
                  </a:solidFill>
                </a:rPr>
                <a:t>중소기업확인서 발급 가능한 기업의 경우 산업별 기준 근로자수를                 </a:t>
              </a:r>
              <a:endParaRPr lang="en-US" altLang="ko-KR" sz="800" dirty="0">
                <a:solidFill>
                  <a:srgbClr val="000000"/>
                </a:solidFill>
              </a:endParaRPr>
            </a:p>
            <a:p>
              <a:pPr indent="368935">
                <a:lnSpc>
                  <a:spcPts val="1330"/>
                </a:lnSpc>
              </a:pPr>
              <a:r>
                <a:rPr lang="en-US" altLang="ko-KR" sz="800" dirty="0">
                  <a:solidFill>
                    <a:srgbClr val="000000"/>
                  </a:solidFill>
                </a:rPr>
                <a:t> </a:t>
              </a:r>
              <a:r>
                <a:rPr lang="ko-KR" altLang="en-US" sz="800">
                  <a:solidFill>
                    <a:srgbClr val="000000"/>
                  </a:solidFill>
                </a:rPr>
                <a:t>초과 하더라도 우선지원대상기업으로 </a:t>
              </a:r>
              <a:r>
                <a:rPr lang="ko-KR" altLang="en-US" sz="800" dirty="0">
                  <a:solidFill>
                    <a:srgbClr val="000000"/>
                  </a:solidFill>
                </a:rPr>
                <a:t>인정</a:t>
              </a:r>
              <a:endParaRPr lang="ko-KR" altLang="en-US" sz="800" dirty="0"/>
            </a:p>
          </p:txBody>
        </p:sp>
      </p:grpSp>
      <p:sp>
        <p:nvSpPr>
          <p:cNvPr id="10" name="타원 9"/>
          <p:cNvSpPr/>
          <p:nvPr/>
        </p:nvSpPr>
        <p:spPr>
          <a:xfrm>
            <a:off x="885717" y="4133850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401050" y="5859304"/>
            <a:ext cx="2807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8935">
              <a:lnSpc>
                <a:spcPts val="1225"/>
              </a:lnSpc>
            </a:pPr>
            <a:r>
              <a:rPr lang="en-US" altLang="ko-KR" sz="1000" b="1" dirty="0">
                <a:solidFill>
                  <a:srgbClr val="FF0000"/>
                </a:solidFill>
              </a:rPr>
              <a:t>※ </a:t>
            </a:r>
            <a:r>
              <a:rPr lang="ko-KR" altLang="en-US" sz="1000" b="1">
                <a:solidFill>
                  <a:srgbClr val="FF0000"/>
                </a:solidFill>
              </a:rPr>
              <a:t>채용조건</a:t>
            </a:r>
            <a:r>
              <a:rPr lang="en-US" altLang="ko-KR" sz="1000" b="1" dirty="0">
                <a:solidFill>
                  <a:srgbClr val="FF0000"/>
                </a:solidFill>
              </a:rPr>
              <a:t> </a:t>
            </a:r>
            <a:r>
              <a:rPr lang="ko-KR" altLang="en-US" sz="1000" b="1">
                <a:solidFill>
                  <a:srgbClr val="FF0000"/>
                </a:solidFill>
              </a:rPr>
              <a:t>및 근로조건이 상이한 경우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pPr indent="368935">
              <a:lnSpc>
                <a:spcPts val="1225"/>
              </a:lnSpc>
            </a:pPr>
            <a:r>
              <a:rPr lang="en-US" altLang="ko-KR" sz="1000" b="1" dirty="0">
                <a:solidFill>
                  <a:srgbClr val="FF0000"/>
                </a:solidFill>
              </a:rPr>
              <a:t>    [</a:t>
            </a:r>
            <a:r>
              <a:rPr lang="ko-KR" altLang="en-US" sz="1000" b="1">
                <a:solidFill>
                  <a:srgbClr val="FF0000"/>
                </a:solidFill>
              </a:rPr>
              <a:t>항목추가</a:t>
            </a:r>
            <a:r>
              <a:rPr lang="en-US" altLang="ko-KR" sz="1000" b="1" dirty="0">
                <a:solidFill>
                  <a:srgbClr val="FF0000"/>
                </a:solidFill>
              </a:rPr>
              <a:t>] </a:t>
            </a:r>
            <a:r>
              <a:rPr lang="ko-KR" altLang="en-US" sz="1000" b="1">
                <a:solidFill>
                  <a:srgbClr val="FF0000"/>
                </a:solidFill>
              </a:rPr>
              <a:t>버튼을 클릭하여 작성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  <a:p>
            <a:pPr algn="ctr"/>
            <a:r>
              <a:rPr lang="ko-KR" altLang="en-US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기업참여신청방법</a:t>
            </a:r>
            <a:r>
              <a:rPr lang="en-US" altLang="ko-KR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(5)</a:t>
            </a:r>
            <a:endParaRPr lang="ko-KR" altLang="en-US" spc="300">
              <a:latin typeface="a아티스트M" panose="02020600000000000000" pitchFamily="18" charset="-127"/>
              <a:ea typeface="a아티스트M" panose="02020600000000000000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223770C-491D-4780-A4DF-A5D686869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9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467725" cy="6534149"/>
          </a:xfrm>
          <a:prstGeom prst="rect">
            <a:avLst/>
          </a:prstGeom>
        </p:spPr>
      </p:pic>
      <p:sp>
        <p:nvSpPr>
          <p:cNvPr id="5" name="Rectangle 18"/>
          <p:cNvSpPr/>
          <p:nvPr/>
        </p:nvSpPr>
        <p:spPr>
          <a:xfrm>
            <a:off x="8467725" y="1"/>
            <a:ext cx="3724274" cy="6534149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1. </a:t>
            </a:r>
            <a:r>
              <a:rPr lang="ko-KR" altLang="en-US" sz="1100" b="1">
                <a:solidFill>
                  <a:srgbClr val="000000"/>
                </a:solidFill>
              </a:rPr>
              <a:t>채용자 정보</a:t>
            </a: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1100" dirty="0">
                <a:solidFill>
                  <a:srgbClr val="000000"/>
                </a:solidFill>
              </a:rPr>
              <a:t>∙ </a:t>
            </a:r>
            <a:r>
              <a:rPr lang="ko-KR" altLang="en-US" sz="1100">
                <a:solidFill>
                  <a:srgbClr val="000000"/>
                </a:solidFill>
              </a:rPr>
              <a:t>기업의 참여신청일 직전 </a:t>
            </a:r>
            <a:r>
              <a:rPr lang="en-US" altLang="ko-KR" sz="1100" dirty="0">
                <a:solidFill>
                  <a:srgbClr val="000000"/>
                </a:solidFill>
              </a:rPr>
              <a:t>3</a:t>
            </a:r>
            <a:r>
              <a:rPr lang="ko-KR" altLang="en-US" sz="1100">
                <a:solidFill>
                  <a:srgbClr val="000000"/>
                </a:solidFill>
              </a:rPr>
              <a:t>개월 이내에</a:t>
            </a:r>
            <a:r>
              <a:rPr lang="en-US" altLang="ko-KR" sz="1100" dirty="0">
                <a:solidFill>
                  <a:srgbClr val="000000"/>
                </a:solidFill>
              </a:rPr>
              <a:t>, </a:t>
            </a:r>
            <a:r>
              <a:rPr lang="ko-KR" altLang="en-US" sz="1100">
                <a:solidFill>
                  <a:srgbClr val="000000"/>
                </a:solidFill>
              </a:rPr>
              <a:t>채용된 </a:t>
            </a:r>
            <a:endParaRPr lang="en-US" altLang="ko-KR" sz="1100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ko-KR" altLang="en-US" sz="1100" dirty="0">
                <a:solidFill>
                  <a:srgbClr val="000000"/>
                </a:solidFill>
              </a:rPr>
              <a:t>  청년에 대해 지원을 받고자 하는 경우</a:t>
            </a:r>
            <a:r>
              <a:rPr lang="en-US" altLang="ko-KR" sz="1100" dirty="0">
                <a:solidFill>
                  <a:srgbClr val="000000"/>
                </a:solidFill>
              </a:rPr>
              <a:t> </a:t>
            </a:r>
            <a:r>
              <a:rPr lang="ko-KR" altLang="en-US" sz="1100" b="1">
                <a:solidFill>
                  <a:srgbClr val="000000"/>
                </a:solidFill>
              </a:rPr>
              <a:t>체크 후 기재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r>
              <a:rPr lang="en-US" altLang="ko-KR" sz="800" b="1" dirty="0">
                <a:solidFill>
                  <a:srgbClr val="000000"/>
                </a:solidFill>
              </a:rPr>
              <a:t>   - </a:t>
            </a:r>
            <a:r>
              <a:rPr lang="ko-KR" altLang="en-US" sz="800" b="1">
                <a:solidFill>
                  <a:srgbClr val="000000"/>
                </a:solidFill>
              </a:rPr>
              <a:t>비정규직 근로자의 경우</a:t>
            </a:r>
            <a:r>
              <a:rPr lang="en-US" altLang="ko-KR" sz="800" b="1" dirty="0">
                <a:solidFill>
                  <a:srgbClr val="000000"/>
                </a:solidFill>
              </a:rPr>
              <a:t>, </a:t>
            </a:r>
            <a:r>
              <a:rPr lang="ko-KR" altLang="en-US" sz="800" b="1">
                <a:solidFill>
                  <a:srgbClr val="000000"/>
                </a:solidFill>
              </a:rPr>
              <a:t>미기재</a:t>
            </a:r>
            <a:r>
              <a:rPr lang="en-US" altLang="ko-KR" sz="800" b="1" dirty="0">
                <a:solidFill>
                  <a:srgbClr val="000000"/>
                </a:solidFill>
              </a:rPr>
              <a:t>(</a:t>
            </a:r>
            <a:r>
              <a:rPr lang="ko-KR" altLang="en-US" sz="800" b="1">
                <a:solidFill>
                  <a:srgbClr val="000000"/>
                </a:solidFill>
              </a:rPr>
              <a:t>향후 정규직전환 후 명단 통보</a:t>
            </a:r>
            <a:r>
              <a:rPr lang="en-US" altLang="ko-KR" sz="800" b="1" dirty="0">
                <a:solidFill>
                  <a:srgbClr val="000000"/>
                </a:solidFill>
              </a:rPr>
              <a:t>)</a:t>
            </a: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 indent="368935">
              <a:lnSpc>
                <a:spcPts val="1330"/>
              </a:lnSpc>
            </a:pPr>
            <a:endParaRPr lang="en-US" altLang="ko-KR" sz="1100" b="1" dirty="0">
              <a:solidFill>
                <a:srgbClr val="000000"/>
              </a:solidFill>
            </a:endParaRP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368935">
              <a:lnSpc>
                <a:spcPts val="122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2. </a:t>
            </a:r>
            <a:r>
              <a:rPr lang="ko-KR" altLang="en-US" sz="1100" b="1">
                <a:solidFill>
                  <a:srgbClr val="000000"/>
                </a:solidFill>
              </a:rPr>
              <a:t>담당자 정보</a:t>
            </a:r>
            <a:endParaRPr lang="en-US" altLang="ko-KR" sz="1050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r>
              <a:rPr lang="en-US" altLang="ko-KR" sz="1050" dirty="0">
                <a:solidFill>
                  <a:srgbClr val="000000"/>
                </a:solidFill>
              </a:rPr>
              <a:t>∙ </a:t>
            </a:r>
            <a:r>
              <a:rPr lang="ko-KR" altLang="en-US" sz="1050">
                <a:solidFill>
                  <a:srgbClr val="000000"/>
                </a:solidFill>
              </a:rPr>
              <a:t>담당자 정보 기재</a:t>
            </a:r>
            <a:endParaRPr lang="en-US" altLang="ko-KR" sz="9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r>
              <a:rPr lang="en-US" altLang="ko-KR" sz="800" b="1" dirty="0">
                <a:solidFill>
                  <a:srgbClr val="000000"/>
                </a:solidFill>
              </a:rPr>
              <a:t>   (</a:t>
            </a:r>
            <a:r>
              <a:rPr lang="ko-KR" altLang="en-US" sz="800" b="1">
                <a:solidFill>
                  <a:srgbClr val="000000"/>
                </a:solidFill>
              </a:rPr>
              <a:t>향후 사업안내 및 주요변경내용 고지를 위해 정확히 기재 바랍니다</a:t>
            </a:r>
            <a:r>
              <a:rPr lang="en-US" altLang="ko-KR" sz="800" b="1" dirty="0">
                <a:solidFill>
                  <a:srgbClr val="000000"/>
                </a:solidFill>
              </a:rPr>
              <a:t>)</a:t>
            </a:r>
          </a:p>
          <a:p>
            <a:pPr indent="368935">
              <a:lnSpc>
                <a:spcPts val="1225"/>
              </a:lnSpc>
            </a:pPr>
            <a:endParaRPr lang="en-US" altLang="ko-KR" sz="8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8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8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8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8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8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8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8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8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8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8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800" b="1" dirty="0">
              <a:solidFill>
                <a:srgbClr val="000000"/>
              </a:solidFill>
            </a:endParaRPr>
          </a:p>
          <a:p>
            <a:pPr indent="368935">
              <a:lnSpc>
                <a:spcPts val="1220"/>
              </a:lnSpc>
            </a:pPr>
            <a:r>
              <a:rPr lang="en-US" altLang="ko-KR" sz="1100" b="1" dirty="0">
                <a:solidFill>
                  <a:srgbClr val="000000"/>
                </a:solidFill>
              </a:rPr>
              <a:t>3. </a:t>
            </a:r>
            <a:r>
              <a:rPr lang="ko-KR" altLang="en-US" sz="1100" b="1">
                <a:solidFill>
                  <a:srgbClr val="000000"/>
                </a:solidFill>
              </a:rPr>
              <a:t>첨부서류 등록</a:t>
            </a:r>
            <a:endParaRPr lang="en-US" altLang="ko-KR" sz="1050" dirty="0">
              <a:solidFill>
                <a:srgbClr val="000000"/>
              </a:solidFill>
            </a:endParaRPr>
          </a:p>
          <a:p>
            <a:pPr indent="368935">
              <a:lnSpc>
                <a:spcPts val="1220"/>
              </a:lnSpc>
            </a:pPr>
            <a:r>
              <a:rPr lang="en-US" altLang="ko-KR" sz="1050" dirty="0">
                <a:solidFill>
                  <a:srgbClr val="000000"/>
                </a:solidFill>
              </a:rPr>
              <a:t>∙ 5</a:t>
            </a:r>
            <a:r>
              <a:rPr lang="ko-KR" altLang="en-US" sz="1050">
                <a:solidFill>
                  <a:srgbClr val="000000"/>
                </a:solidFill>
              </a:rPr>
              <a:t>인 미만 예외 기업의 입증서류 등록</a:t>
            </a:r>
            <a:r>
              <a:rPr lang="en-US" altLang="ko-KR" sz="1050" dirty="0">
                <a:solidFill>
                  <a:srgbClr val="000000"/>
                </a:solidFill>
              </a:rPr>
              <a:t>(</a:t>
            </a:r>
            <a:r>
              <a:rPr lang="ko-KR" altLang="en-US" sz="1050">
                <a:solidFill>
                  <a:srgbClr val="000000"/>
                </a:solidFill>
              </a:rPr>
              <a:t>벤처기업 등</a:t>
            </a:r>
            <a:r>
              <a:rPr lang="en-US" altLang="ko-KR" sz="1050" dirty="0">
                <a:solidFill>
                  <a:srgbClr val="000000"/>
                </a:solidFill>
              </a:rPr>
              <a:t>)</a:t>
            </a:r>
          </a:p>
          <a:p>
            <a:pPr indent="368935">
              <a:lnSpc>
                <a:spcPts val="1225"/>
              </a:lnSpc>
            </a:pPr>
            <a:r>
              <a:rPr lang="en-US" altLang="ko-KR" sz="900" b="1" dirty="0">
                <a:solidFill>
                  <a:srgbClr val="000000"/>
                </a:solidFill>
              </a:rPr>
              <a:t>   (</a:t>
            </a:r>
            <a:r>
              <a:rPr lang="ko-KR" altLang="en-US" sz="900" b="1">
                <a:solidFill>
                  <a:srgbClr val="000000"/>
                </a:solidFill>
              </a:rPr>
              <a:t>개인정보는 반드시 마스킹 처리 후 등록</a:t>
            </a:r>
            <a:r>
              <a:rPr lang="en-US" altLang="ko-KR" sz="900" b="1" dirty="0">
                <a:solidFill>
                  <a:srgbClr val="000000"/>
                </a:solidFill>
              </a:rPr>
              <a:t>)</a:t>
            </a:r>
            <a:endParaRPr lang="en-US" altLang="ko-KR" sz="800" b="1" dirty="0">
              <a:solidFill>
                <a:srgbClr val="000000"/>
              </a:solidFill>
            </a:endParaRPr>
          </a:p>
          <a:p>
            <a:pPr indent="368935">
              <a:lnSpc>
                <a:spcPts val="1225"/>
              </a:lnSpc>
            </a:pPr>
            <a:endParaRPr lang="en-US" altLang="ko-KR" sz="900" b="1" dirty="0">
              <a:solidFill>
                <a:srgbClr val="FF0000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1000017" y="95250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467724" y="1868329"/>
            <a:ext cx="2658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8935">
              <a:lnSpc>
                <a:spcPts val="1225"/>
              </a:lnSpc>
            </a:pPr>
            <a:r>
              <a:rPr lang="en-US" altLang="ko-KR" sz="1000" b="1" dirty="0">
                <a:solidFill>
                  <a:srgbClr val="FF0000"/>
                </a:solidFill>
              </a:rPr>
              <a:t>※ </a:t>
            </a:r>
            <a:r>
              <a:rPr lang="ko-KR" altLang="en-US" sz="1000" b="1">
                <a:solidFill>
                  <a:srgbClr val="FF0000"/>
                </a:solidFill>
              </a:rPr>
              <a:t>등록할 채용자가 </a:t>
            </a:r>
            <a:r>
              <a:rPr lang="en-US" altLang="ko-KR" sz="1000" b="1" dirty="0">
                <a:solidFill>
                  <a:srgbClr val="FF0000"/>
                </a:solidFill>
              </a:rPr>
              <a:t>2</a:t>
            </a:r>
            <a:r>
              <a:rPr lang="ko-KR" altLang="en-US" sz="1000" b="1">
                <a:solidFill>
                  <a:srgbClr val="FF0000"/>
                </a:solidFill>
              </a:rPr>
              <a:t>명 이상인 경우</a:t>
            </a:r>
            <a:r>
              <a:rPr lang="en-US" altLang="ko-KR" sz="1000" b="1" dirty="0">
                <a:solidFill>
                  <a:srgbClr val="FF0000"/>
                </a:solidFill>
              </a:rPr>
              <a:t>,</a:t>
            </a:r>
          </a:p>
          <a:p>
            <a:pPr indent="368935">
              <a:lnSpc>
                <a:spcPts val="1225"/>
              </a:lnSpc>
            </a:pPr>
            <a:r>
              <a:rPr lang="en-US" altLang="ko-KR" sz="1000" b="1" dirty="0">
                <a:solidFill>
                  <a:srgbClr val="FF0000"/>
                </a:solidFill>
              </a:rPr>
              <a:t>    [</a:t>
            </a:r>
            <a:r>
              <a:rPr lang="ko-KR" altLang="en-US" sz="1000" b="1">
                <a:solidFill>
                  <a:srgbClr val="FF0000"/>
                </a:solidFill>
              </a:rPr>
              <a:t>항목추가</a:t>
            </a:r>
            <a:r>
              <a:rPr lang="en-US" altLang="ko-KR" sz="1000" b="1" dirty="0">
                <a:solidFill>
                  <a:srgbClr val="FF0000"/>
                </a:solidFill>
              </a:rPr>
              <a:t>] </a:t>
            </a:r>
            <a:r>
              <a:rPr lang="ko-KR" altLang="en-US" sz="1000" b="1">
                <a:solidFill>
                  <a:srgbClr val="FF0000"/>
                </a:solidFill>
              </a:rPr>
              <a:t>버튼을 클릭하여 작성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00017" y="2497930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1128604" y="4900610"/>
            <a:ext cx="257175" cy="238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467724" y="0"/>
            <a:ext cx="3724275" cy="742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청년일자리도약장려금</a:t>
            </a:r>
          </a:p>
          <a:p>
            <a:pPr algn="ctr"/>
            <a:r>
              <a:rPr lang="ko-KR" altLang="en-US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기업참여신청방법</a:t>
            </a:r>
            <a:r>
              <a:rPr lang="en-US" altLang="ko-KR" spc="300" dirty="0">
                <a:latin typeface="a아티스트M" panose="02020600000000000000" pitchFamily="18" charset="-127"/>
                <a:ea typeface="a아티스트M" panose="02020600000000000000" pitchFamily="18" charset="-127"/>
              </a:rPr>
              <a:t>(6)</a:t>
            </a:r>
            <a:endParaRPr lang="ko-KR" altLang="en-US" spc="300">
              <a:latin typeface="a아티스트M" panose="02020600000000000000" pitchFamily="18" charset="-127"/>
              <a:ea typeface="a아티스트M" panose="02020600000000000000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9C4B0ED-CFEF-4BBE-81E8-0C30B58F6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07" y="6593928"/>
            <a:ext cx="1299361" cy="2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6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893</Words>
  <Application>Microsoft Office PowerPoint</Application>
  <PresentationFormat>와이드스크린</PresentationFormat>
  <Paragraphs>615</Paragraphs>
  <Slides>21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a비타민</vt:lpstr>
      <vt:lpstr>a아티스트M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연 제영</cp:lastModifiedBy>
  <cp:revision>116</cp:revision>
  <dcterms:created xsi:type="dcterms:W3CDTF">2022-01-26T01:22:06Z</dcterms:created>
  <dcterms:modified xsi:type="dcterms:W3CDTF">2022-01-27T05:09:13Z</dcterms:modified>
  <cp:contentStatus>최종본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